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handoutMasterIdLst>
    <p:handoutMasterId r:id="rId40"/>
  </p:handoutMasterIdLst>
  <p:sldIdLst>
    <p:sldId id="256" r:id="rId3"/>
    <p:sldId id="350" r:id="rId4"/>
    <p:sldId id="348" r:id="rId5"/>
    <p:sldId id="263" r:id="rId6"/>
    <p:sldId id="331" r:id="rId7"/>
    <p:sldId id="335" r:id="rId8"/>
    <p:sldId id="344" r:id="rId9"/>
    <p:sldId id="345" r:id="rId10"/>
    <p:sldId id="346" r:id="rId11"/>
    <p:sldId id="351" r:id="rId12"/>
    <p:sldId id="293" r:id="rId13"/>
    <p:sldId id="278" r:id="rId15"/>
    <p:sldId id="295" r:id="rId16"/>
    <p:sldId id="296" r:id="rId17"/>
    <p:sldId id="283" r:id="rId18"/>
    <p:sldId id="284" r:id="rId19"/>
    <p:sldId id="285" r:id="rId20"/>
    <p:sldId id="288" r:id="rId21"/>
    <p:sldId id="289" r:id="rId22"/>
    <p:sldId id="297" r:id="rId23"/>
    <p:sldId id="298" r:id="rId24"/>
    <p:sldId id="299" r:id="rId25"/>
    <p:sldId id="300" r:id="rId26"/>
    <p:sldId id="301" r:id="rId27"/>
    <p:sldId id="287" r:id="rId28"/>
    <p:sldId id="281" r:id="rId29"/>
    <p:sldId id="271" r:id="rId30"/>
    <p:sldId id="352" r:id="rId31"/>
    <p:sldId id="259" r:id="rId32"/>
    <p:sldId id="260" r:id="rId33"/>
    <p:sldId id="264" r:id="rId34"/>
    <p:sldId id="262" r:id="rId35"/>
    <p:sldId id="267" r:id="rId36"/>
    <p:sldId id="304" r:id="rId37"/>
    <p:sldId id="349" r:id="rId38"/>
    <p:sldId id="269" r:id="rId39"/>
  </p:sldIdLst>
  <p:sldSz cx="12192000" cy="6858000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2" autoAdjust="0"/>
    <p:restoredTop sz="94842" autoAdjust="0"/>
  </p:normalViewPr>
  <p:slideViewPr>
    <p:cSldViewPr showGuides="1">
      <p:cViewPr varScale="1">
        <p:scale>
          <a:sx n="124" d="100"/>
          <a:sy n="124" d="100"/>
        </p:scale>
        <p:origin x="114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1E29-EEA4-49A6-93CA-A636FEA00D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806B-6947-4FEF-A059-BC3EEF5902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6B60062-98E4-4766-87C1-E1864411C65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VMware Wrokstation pro 15.5.6</a:t>
            </a:r>
            <a:r>
              <a:rPr lang="zh-CN" altLang="en-US"/>
              <a:t>：</a:t>
            </a:r>
            <a:endParaRPr lang="en-US" altLang="zh-CN"/>
          </a:p>
          <a:p>
            <a:r>
              <a:rPr lang="en-US" altLang="zh-CN"/>
              <a:t>https://my.vmware.com/cn/web/vmware/downloads/details?downloadGroup=WKST-1556-WIN&amp;productId=799&amp;rPId=47859</a:t>
            </a:r>
            <a:endParaRPr lang="en-US" altLang="zh-CN"/>
          </a:p>
          <a:p>
            <a:r>
              <a:rPr lang="en-US" altLang="zh-CN"/>
              <a:t>VMware pro 15 </a:t>
            </a:r>
            <a:r>
              <a:rPr lang="zh-CN" altLang="en-US"/>
              <a:t>激活密钥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YG5H2-ANZ0H-M8ERY-TXZZZ-YKRV8</a:t>
            </a:r>
            <a:br>
              <a:rPr lang="en-US" altLang="zh-CN"/>
            </a:br>
            <a:r>
              <a:rPr lang="en-US" altLang="zh-CN"/>
              <a:t>UG5J2-0ME12-M89WY-NPWXX-WQH88</a:t>
            </a:r>
            <a:br>
              <a:rPr lang="en-US" altLang="zh-CN"/>
            </a:br>
            <a:r>
              <a:rPr lang="en-US" altLang="zh-CN"/>
              <a:t>UA5DR-2ZD4H-089FY-6YQ5T-YPRX6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FC7D0-D1YDL-M8DXZ-CYPZE-P2AY6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60062-98E4-4766-87C1-E1864411C65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s-E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 install -y https://dev.mysql.com/get/mysql80-community-release-el8-1.noarch.rpm</a:t>
            </a: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</a:rPr>
              <a:t># dnf --disablerepo=AppStream install -y mysql-community-server</a:t>
            </a: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0062-98E4-4766-87C1-E1864411C65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60062-98E4-4766-87C1-E1864411C65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i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r>
              <a:rPr kumimoji="1" lang="zh-CN" altLang="en-US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支持</a:t>
            </a: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systemd</a:t>
            </a:r>
            <a:r>
              <a:rPr kumimoji="1" lang="zh-CN" altLang="en-US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的</a:t>
            </a: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Linux</a:t>
            </a:r>
            <a:r>
              <a:rPr kumimoji="1" lang="zh-CN" altLang="en-US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发行版</a:t>
            </a:r>
            <a:endParaRPr kumimoji="1" lang="en-US" altLang="zh-CN" sz="1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RPM package platforms: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Enterprise Linux variants version 7 and higher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SUSE Linux Enterprise Server 12 and higher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Fedora 29 and higher</a:t>
            </a:r>
            <a:endParaRPr kumimoji="1" lang="en-US" altLang="zh-CN" sz="1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Debian package platforms: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Debian 8 and higher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Ubuntu 16 and higher</a:t>
            </a:r>
            <a:r>
              <a:rPr lang="en-US" altLang="zh-CN"/>
              <a:t> </a:t>
            </a:r>
            <a:br>
              <a:rPr lang="en-US" altLang="zh-CN"/>
            </a:br>
            <a:endParaRPr lang="en-US" altLang="zh-CN"/>
          </a:p>
          <a:p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Support for systemd includes these files: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mysqld.service (RPM platforms), mysql.service (Debian platforms): systemd service unit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configuration file, with details about the MySQL service.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mysqld@.service (RPM platforms), mysql@.service (Debian platforms): Like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mysqld.service or mysql.service, but used for managing multiple MySQL instances.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mysqld.tmpfiles.d: File containing information to support the tmpfiles feature. This file is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installed under the name mysql.conf.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• mysqld_pre_systemd (RPM platforms), mysql-system-start (Debian platforms): Support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script for the unit file. This script assists in creating the error log file only if the log location matches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 pattern (/var/log/mysql*.log for RPM platforms, /var/log/mysql/*.log for Debian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platforms). In other cases, the error log directory must be writable or the error log must be present</a:t>
            </a:r>
            <a:b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r>
              <a:rPr kumimoji="1" lang="en-US" altLang="zh-CN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and writable for the user running the mysqld process.</a:t>
            </a:r>
            <a:r>
              <a:rPr lang="en-US" altLang="zh-CN"/>
              <a:t> </a:t>
            </a:r>
            <a:br>
              <a:rPr lang="en-US" altLang="zh-CN"/>
            </a:br>
            <a:endParaRPr kumimoji="1" lang="en-US" altLang="zh-CN" sz="1200" i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r>
              <a:rPr kumimoji="1" lang="zh-CN" altLang="en-US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在使用</a:t>
            </a:r>
            <a:r>
              <a:rPr kumimoji="1" lang="en-US" altLang="zh-CN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systemd</a:t>
            </a:r>
            <a:r>
              <a:rPr kumimoji="1" lang="zh-CN" altLang="en-US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管理服务的系统上， </a:t>
            </a:r>
            <a:r>
              <a:rPr kumimoji="1" lang="en-US" altLang="zh-CN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mysqld_safe,</a:t>
            </a:r>
            <a:r>
              <a:rPr kumimoji="1" lang="en-US" altLang="zh-CN" sz="1200" i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mysqld_multi, mysqld_multi.server</a:t>
            </a:r>
            <a:r>
              <a:rPr kumimoji="1" lang="zh-CN" altLang="en-US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不再安装</a:t>
            </a:r>
            <a:endParaRPr kumimoji="1" lang="en-US" altLang="zh-CN" sz="1200" i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/>
              <a:t>使用</a:t>
            </a:r>
            <a:r>
              <a:rPr lang="en-US" altLang="zh-CN"/>
              <a:t>mysql</a:t>
            </a:r>
            <a:r>
              <a:rPr lang="zh-CN" altLang="en-US"/>
              <a:t>工具</a:t>
            </a:r>
            <a:r>
              <a:rPr lang="en-US" altLang="zh-CN"/>
              <a:t>mysqld</a:t>
            </a:r>
            <a:r>
              <a:rPr lang="zh-CN" altLang="en-US"/>
              <a:t>和</a:t>
            </a:r>
            <a:r>
              <a:rPr lang="en-US" altLang="zh-CN"/>
              <a:t>mysqladmin</a:t>
            </a:r>
            <a:r>
              <a:rPr lang="zh-CN" altLang="en-US"/>
              <a:t>管理服务：</a:t>
            </a:r>
            <a:endParaRPr lang="en-US" altLang="zh-CN"/>
          </a:p>
          <a:p>
            <a:pPr marL="0" indent="0">
              <a:buNone/>
            </a:pPr>
            <a:r>
              <a:rPr lang="en-US" altLang="zh-CN" sz="1200">
                <a:latin typeface="Consolas" panose="020B0609020204030204" pitchFamily="49" charset="0"/>
              </a:rPr>
              <a:t># mysqld --user=root</a:t>
            </a:r>
            <a:endParaRPr lang="en-US" altLang="zh-CN" sz="12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1200">
                <a:latin typeface="Consolas" panose="020B0609020204030204" pitchFamily="49" charset="0"/>
              </a:rPr>
              <a:t># mysqladmin -uroot -proot shutdown</a:t>
            </a:r>
            <a:endParaRPr lang="en-US" altLang="zh-CN" sz="1200">
              <a:latin typeface="Consolas" panose="020B0609020204030204" pitchFamily="49" charset="0"/>
            </a:endParaRPr>
          </a:p>
          <a:p>
            <a:r>
              <a:rPr lang="en-US" altLang="zh-CN">
                <a:latin typeface="Consolas" panose="020B0609020204030204" pitchFamily="49" charset="0"/>
              </a:rPr>
              <a:t>mysql</a:t>
            </a:r>
            <a:r>
              <a:rPr lang="zh-CN" altLang="en-US">
                <a:latin typeface="Consolas" panose="020B0609020204030204" pitchFamily="49" charset="0"/>
              </a:rPr>
              <a:t>客户端中关闭服务器</a:t>
            </a:r>
            <a:endParaRPr lang="en-US" altLang="zh-CN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1200">
                <a:latin typeface="Consolas" panose="020B0609020204030204" pitchFamily="49" charset="0"/>
              </a:rPr>
              <a:t>mysql&gt; shutdown;</a:t>
            </a:r>
            <a:endParaRPr lang="en-US" altLang="zh-CN" sz="1200">
              <a:latin typeface="Consolas" panose="020B0609020204030204" pitchFamily="49" charset="0"/>
            </a:endParaRPr>
          </a:p>
          <a:p>
            <a:br>
              <a:rPr kumimoji="1" lang="en-US" altLang="zh-CN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br>
              <a:rPr kumimoji="1" lang="en-US" altLang="zh-CN" sz="120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60062-98E4-4766-87C1-E1864411C65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 userDrawn="1"/>
        </p:nvSpPr>
        <p:spPr>
          <a:xfrm>
            <a:off x="0" y="6318239"/>
            <a:ext cx="12192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30622"/>
            <a:ext cx="10972800" cy="778098"/>
          </a:xfrm>
        </p:spPr>
        <p:txBody>
          <a:bodyPr/>
          <a:lstStyle>
            <a:lvl1pPr algn="l">
              <a:defRPr sz="3600" b="1" baseline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143378"/>
          </a:xfrm>
        </p:spPr>
        <p:txBody>
          <a:bodyPr/>
          <a:lstStyle>
            <a:lvl1pPr>
              <a:defRPr sz="2400" b="0" baseline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 userDrawn="1"/>
        </p:nvSpPr>
        <p:spPr>
          <a:xfrm>
            <a:off x="5243171" y="6385215"/>
            <a:ext cx="2076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下载</a:t>
            </a:r>
            <a:r>
              <a:rPr lang="zh-CN" altLang="en-US" sz="1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与安装</a:t>
            </a:r>
            <a:r>
              <a:rPr lang="en-US" altLang="zh-CN" sz="1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MySQL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992543" y="640646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FA8B54D-5347-4AE6-9BB5-F8CAF14BE9FC}" type="slidenum">
              <a:rPr kumimoji="1" lang="en-US" altLang="zh-CN" sz="1400" b="1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</a:fld>
            <a:endParaRPr kumimoji="1" lang="zh-CN" altLang="en-US" sz="14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606619" y="6398686"/>
            <a:ext cx="2249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数据库系统原理与应用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FFFF89"/>
                </a:solidFill>
              </a:defRPr>
            </a:lvl1pPr>
          </a:lstStyle>
          <a:p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anose="020105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obaxterm.mobatek.net/download-home-editio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960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endParaRPr lang="zh-CN" altLang="en-US" sz="960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79576" y="3501008"/>
            <a:ext cx="7992888" cy="2088232"/>
          </a:xfrm>
        </p:spPr>
        <p:txBody>
          <a:bodyPr/>
          <a:lstStyle/>
          <a:p>
            <a:r>
              <a:rPr lang="zh-CN" altLang="en-US" sz="6000" b="1">
                <a:solidFill>
                  <a:schemeClr val="bg2">
                    <a:lumMod val="10000"/>
                  </a:schemeClr>
                </a:solidFill>
                <a:latin typeface="+mn-ea"/>
              </a:rPr>
              <a:t>课程简介及环境搭建</a:t>
            </a:r>
            <a:endParaRPr lang="en-US" altLang="zh-CN" sz="6000" b="1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r>
              <a:rPr lang="en-US" altLang="zh-CN" sz="6000" b="1">
                <a:solidFill>
                  <a:schemeClr val="bg2">
                    <a:lumMod val="10000"/>
                  </a:schemeClr>
                </a:solidFill>
                <a:latin typeface="+mn-ea"/>
              </a:rPr>
              <a:t>47.107.46.163</a:t>
            </a:r>
            <a:endParaRPr lang="zh-CN" altLang="en-US" sz="6000" b="1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软件环境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VMware workstation pro: </a:t>
            </a:r>
            <a:r>
              <a:rPr lang="zh-CN" altLang="en-US"/>
              <a:t>虚拟机，运行另外一个操作系统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Oracle Linux 8</a:t>
            </a:r>
            <a:endParaRPr lang="en-US" altLang="zh-CN"/>
          </a:p>
          <a:p>
            <a:r>
              <a:rPr lang="en-US" altLang="zh-CN"/>
              <a:t>MySQL 8</a:t>
            </a:r>
            <a:endParaRPr lang="en-US" altLang="zh-CN"/>
          </a:p>
          <a:p>
            <a:r>
              <a:rPr lang="en-US" altLang="zh-CN"/>
              <a:t>ssh</a:t>
            </a:r>
            <a:r>
              <a:rPr lang="zh-CN" altLang="en-US"/>
              <a:t>远程管理工具：</a:t>
            </a:r>
            <a:r>
              <a:rPr lang="en-US" altLang="zh-CN"/>
              <a:t>Win</a:t>
            </a:r>
            <a:r>
              <a:rPr lang="zh-CN" altLang="en-US"/>
              <a:t>自带，</a:t>
            </a:r>
            <a:r>
              <a:rPr lang="en-US" altLang="zh-CN"/>
              <a:t>MobaXterm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VMware Wrokstation pro 17.0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网址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https://www.vmware.com/cn/products/workstation-pro/workstation-pro-evaluation.html</a:t>
            </a:r>
            <a:endParaRPr lang="en-US" altLang="zh-CN"/>
          </a:p>
          <a:p>
            <a:r>
              <a:rPr lang="zh-CN" altLang="en-US"/>
              <a:t>序列号</a:t>
            </a:r>
            <a:endParaRPr lang="en-US" altLang="zh-CN"/>
          </a:p>
          <a:p>
            <a:pPr marL="0" indent="0">
              <a:buNone/>
            </a:pPr>
            <a:r>
              <a:rPr lang="en-US" altLang="zh-CN" sz="2000"/>
              <a:t>17.0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MC60H-DWHD5-H80U9-6V85M-8280D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16.1.0</a:t>
            </a:r>
            <a:r>
              <a:rPr lang="zh-CN" altLang="en-US" sz="2000"/>
              <a:t>版本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ZF3R0-FHED2-M80TY-8QYGC-NPKYF</a:t>
            </a:r>
            <a:br>
              <a:rPr lang="en-US" altLang="zh-CN" sz="2000"/>
            </a:br>
            <a:r>
              <a:rPr lang="en-US" altLang="zh-CN" sz="2000"/>
              <a:t>YF390-0HF8P-M81RQ-2DXQE-M2UT6</a:t>
            </a:r>
            <a:br>
              <a:rPr lang="en-US" altLang="zh-CN" sz="2000"/>
            </a:br>
            <a:r>
              <a:rPr lang="en-US" altLang="zh-CN" sz="2000"/>
              <a:t>ZF71R-DMX85-08DQY-8YMNC-PPHV8</a:t>
            </a:r>
            <a:endParaRPr lang="zh-CN" altLang="en-US" sz="2000"/>
          </a:p>
          <a:p>
            <a:pPr marL="0" indent="0">
              <a:buNone/>
            </a:pPr>
            <a:endParaRPr lang="en-US" altLang="zh-CN" sz="2000" b="0" i="0">
              <a:solidFill>
                <a:srgbClr val="11111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ssh</a:t>
            </a:r>
            <a:r>
              <a:rPr lang="zh-CN" altLang="en-US"/>
              <a:t>远程管理软件</a:t>
            </a:r>
            <a:r>
              <a:rPr lang="en-US" altLang="zh-CN"/>
              <a:t>(</a:t>
            </a:r>
            <a:r>
              <a:rPr lang="zh-CN" altLang="en-US"/>
              <a:t>选择其一即可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MobaXterm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hlinkClick r:id="rId1"/>
              </a:rPr>
              <a:t>https://mobaxterm.mobatek.net/download-home-edition.html</a:t>
            </a:r>
            <a:endParaRPr lang="en-US" altLang="zh-CN"/>
          </a:p>
          <a:p>
            <a:pPr marL="0" indent="0"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说明：页面中的两个版本均可，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portable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无需安装，更方便。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/>
              <a:t>Windows 10/11</a:t>
            </a:r>
            <a:r>
              <a:rPr lang="zh-CN" altLang="en-US"/>
              <a:t>自带的</a:t>
            </a:r>
            <a:r>
              <a:rPr lang="en-US" altLang="zh-CN"/>
              <a:t>ssh</a:t>
            </a:r>
            <a:r>
              <a:rPr lang="zh-CN" altLang="en-US"/>
              <a:t>工具和</a:t>
            </a:r>
            <a:r>
              <a:rPr lang="en-US" altLang="zh-CN"/>
              <a:t>scp</a:t>
            </a:r>
            <a:r>
              <a:rPr lang="zh-CN" altLang="en-US"/>
              <a:t>工具</a:t>
            </a:r>
            <a:endParaRPr lang="en-US" altLang="zh-CN"/>
          </a:p>
          <a:p>
            <a:pPr marL="0" indent="0">
              <a:buNone/>
            </a:pPr>
            <a:r>
              <a:rPr lang="en-US" altLang="zh-CN" sz="2000"/>
              <a:t>C:\Users\LAW&gt;ssh root@192.168.199.121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root@192.168.247.131's password: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Last login: Sat Mar  7 09:43:57 2020 from 192.168.247.1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[root@cent8 ~]#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C:\Users\LAW&gt;scp people.txt root@192.168.199.130:/root/</a:t>
            </a:r>
            <a:endParaRPr lang="zh-CN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下载</a:t>
            </a:r>
            <a:r>
              <a:rPr lang="fr-FR" altLang="zh-CN"/>
              <a:t>Oracle Linux 8/9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https://yum.oracle.com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启动</a:t>
            </a:r>
            <a:r>
              <a:rPr lang="en-US" altLang="zh-CN"/>
              <a:t>VMware Workstation-</a:t>
            </a:r>
            <a:r>
              <a:rPr lang="zh-CN" altLang="en-US"/>
              <a:t>创建新的虚拟机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448" y="1124744"/>
            <a:ext cx="9264352" cy="50226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选择“典型”</a:t>
            </a:r>
            <a:r>
              <a:rPr lang="en-US" altLang="zh-CN"/>
              <a:t>(</a:t>
            </a:r>
            <a:r>
              <a:rPr lang="zh-CN" altLang="en-US"/>
              <a:t>图示为</a:t>
            </a:r>
            <a:r>
              <a:rPr lang="en-US" altLang="zh-CN"/>
              <a:t>VMware 16.1.0)</a:t>
            </a:r>
            <a:endParaRPr lang="zh-CN" alt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86" y="1125538"/>
            <a:ext cx="5392027" cy="51419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找到已下载的</a:t>
            </a:r>
            <a:r>
              <a:rPr lang="en-US" altLang="zh-CN"/>
              <a:t>Oracle Linux</a:t>
            </a:r>
            <a:r>
              <a:rPr lang="zh-CN" altLang="en-US"/>
              <a:t>的</a:t>
            </a:r>
            <a:r>
              <a:rPr lang="en-US" altLang="zh-CN"/>
              <a:t>ISO</a:t>
            </a:r>
            <a:r>
              <a:rPr lang="zh-CN" altLang="en-US"/>
              <a:t>文件</a:t>
            </a:r>
            <a:r>
              <a:rPr lang="en-US" altLang="zh-CN"/>
              <a:t>(</a:t>
            </a:r>
            <a:r>
              <a:rPr lang="zh-CN" altLang="en-US"/>
              <a:t>图示为</a:t>
            </a:r>
            <a:r>
              <a:rPr lang="en-US" altLang="zh-CN"/>
              <a:t>8.4)</a:t>
            </a:r>
            <a:endParaRPr lang="zh-C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9986" y="1125538"/>
            <a:ext cx="5392027" cy="51419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设置虚拟机名称和存放位置</a:t>
            </a:r>
            <a:endParaRPr lang="zh-C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9986" y="1125538"/>
            <a:ext cx="5392027" cy="51419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设置磁盘</a:t>
            </a:r>
            <a:endParaRPr lang="zh-CN" alt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86" y="1125538"/>
            <a:ext cx="5392027" cy="51419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虚拟机设置完毕</a:t>
            </a:r>
            <a:endParaRPr lang="zh-CN" alt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052736"/>
            <a:ext cx="5392027" cy="5141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课程简介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课程内容</a:t>
            </a:r>
            <a:endParaRPr lang="en-US" altLang="zh-CN" dirty="0"/>
          </a:p>
          <a:p>
            <a:pPr lvl="1"/>
            <a:r>
              <a:rPr lang="zh-CN" altLang="en-US" dirty="0"/>
              <a:t>关系型数据库理论</a:t>
            </a:r>
            <a:endParaRPr lang="en-US" altLang="zh-CN" dirty="0"/>
          </a:p>
          <a:p>
            <a:pPr lvl="1"/>
            <a:r>
              <a:rPr lang="en-US" altLang="zh-CN"/>
              <a:t>MySQL</a:t>
            </a:r>
            <a:r>
              <a:rPr lang="zh-CN" altLang="en-US"/>
              <a:t>系统管理</a:t>
            </a:r>
            <a:endParaRPr lang="en-US" altLang="zh-CN" dirty="0"/>
          </a:p>
          <a:p>
            <a:r>
              <a:rPr lang="zh-CN" altLang="en-US" dirty="0"/>
              <a:t>目的</a:t>
            </a:r>
            <a:endParaRPr lang="zh-CN" altLang="en-US" dirty="0"/>
          </a:p>
          <a:p>
            <a:pPr lvl="1"/>
            <a:r>
              <a:rPr lang="zh-CN" altLang="en-US" dirty="0"/>
              <a:t>学习关系型数据库基本理论知识</a:t>
            </a:r>
            <a:endParaRPr lang="en-US" altLang="zh-CN" dirty="0"/>
          </a:p>
          <a:p>
            <a:pPr lvl="1"/>
            <a:r>
              <a:rPr lang="zh-CN" altLang="en-US" dirty="0"/>
              <a:t>学习数据库开发中的数据库部分</a:t>
            </a:r>
            <a:endParaRPr lang="zh-CN" altLang="en-US" dirty="0"/>
          </a:p>
          <a:p>
            <a:pPr lvl="1"/>
            <a:r>
              <a:rPr lang="zh-CN" altLang="en-US" dirty="0"/>
              <a:t>学习数据库管理的基本知识和技术</a:t>
            </a:r>
            <a:endParaRPr lang="zh-CN" altLang="en-US" dirty="0"/>
          </a:p>
          <a:p>
            <a:r>
              <a:rPr lang="zh-CN" altLang="en-US" dirty="0"/>
              <a:t>就业岗位</a:t>
            </a:r>
            <a:endParaRPr lang="zh-CN" altLang="en-US" dirty="0"/>
          </a:p>
          <a:p>
            <a:pPr lvl="1"/>
            <a:r>
              <a:rPr lang="zh-CN" altLang="en-US"/>
              <a:t>程序员</a:t>
            </a:r>
            <a:endParaRPr lang="en-US" altLang="zh-CN" dirty="0"/>
          </a:p>
          <a:p>
            <a:pPr lvl="1"/>
            <a:r>
              <a:rPr lang="en-US" altLang="zh-CN"/>
              <a:t>DBA</a:t>
            </a:r>
            <a:endParaRPr lang="en-US" altLang="zh-CN"/>
          </a:p>
          <a:p>
            <a:pPr lvl="1"/>
            <a:r>
              <a:rPr lang="zh-CN" altLang="en-US"/>
              <a:t>系统集成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重启虚拟机开始安装</a:t>
            </a:r>
            <a:r>
              <a:rPr lang="en-US" altLang="zh-CN"/>
              <a:t>Oracle Linux</a:t>
            </a:r>
            <a:endParaRPr lang="zh-CN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20576" y="1125538"/>
            <a:ext cx="4350848" cy="51419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选择安装过程使用的语言</a:t>
            </a:r>
            <a:endParaRPr lang="zh-CN" alt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52" y="1125538"/>
            <a:ext cx="4564296" cy="51419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设置</a:t>
            </a:r>
            <a:r>
              <a:rPr lang="en-US" altLang="zh-CN"/>
              <a:t>Oracle Linux</a:t>
            </a:r>
            <a:r>
              <a:rPr lang="zh-CN" altLang="en-US"/>
              <a:t>功能</a:t>
            </a:r>
            <a:endParaRPr lang="zh-CN" alt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34" y="1125538"/>
            <a:ext cx="4583131" cy="51419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设置</a:t>
            </a:r>
            <a:r>
              <a:rPr lang="en-US" altLang="zh-CN"/>
              <a:t>Oracle Linux</a:t>
            </a:r>
            <a:r>
              <a:rPr lang="zh-CN" altLang="en-US"/>
              <a:t>功能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LOCALIZATION</a:t>
            </a:r>
            <a:endParaRPr lang="en-US" altLang="zh-CN"/>
          </a:p>
          <a:p>
            <a:pPr lvl="1"/>
            <a:r>
              <a:rPr lang="en-US" altLang="zh-CN"/>
              <a:t>Time &amp; Date</a:t>
            </a:r>
            <a:r>
              <a:rPr lang="zh-CN" altLang="en-US"/>
              <a:t>部分：选择“</a:t>
            </a:r>
            <a:r>
              <a:rPr lang="en-US" altLang="zh-CN"/>
              <a:t>Asian/Shanghai”</a:t>
            </a:r>
            <a:r>
              <a:rPr lang="zh-CN" altLang="en-US"/>
              <a:t>时区，并开启“</a:t>
            </a:r>
            <a:r>
              <a:rPr lang="en-US" altLang="zh-CN"/>
              <a:t>Network Time”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SOFTWARE</a:t>
            </a:r>
            <a:endParaRPr lang="en-US" altLang="zh-CN"/>
          </a:p>
          <a:p>
            <a:pPr lvl="1"/>
            <a:r>
              <a:rPr lang="en-US" altLang="zh-CN"/>
              <a:t>Software Select</a:t>
            </a:r>
            <a:r>
              <a:rPr lang="zh-CN" altLang="en-US"/>
              <a:t>部分：选择“</a:t>
            </a:r>
            <a:r>
              <a:rPr lang="en-US" altLang="zh-CN"/>
              <a:t>Minimal Install”</a:t>
            </a:r>
            <a:r>
              <a:rPr lang="zh-CN" altLang="en-US"/>
              <a:t>，即最小安装。</a:t>
            </a:r>
            <a:endParaRPr lang="zh-CN" altLang="en-US"/>
          </a:p>
          <a:p>
            <a:r>
              <a:rPr lang="en-US" altLang="zh-CN"/>
              <a:t>SYSTEM</a:t>
            </a:r>
            <a:endParaRPr lang="en-US" altLang="zh-CN"/>
          </a:p>
          <a:p>
            <a:pPr lvl="1"/>
            <a:r>
              <a:rPr lang="en-US" altLang="zh-CN"/>
              <a:t>Installation Destination</a:t>
            </a:r>
            <a:r>
              <a:rPr lang="zh-CN" altLang="en-US"/>
              <a:t>部分：设置分区，默认即可</a:t>
            </a:r>
            <a:r>
              <a:rPr lang="en-US" altLang="zh-CN"/>
              <a:t>(</a:t>
            </a:r>
            <a:r>
              <a:rPr lang="zh-CN" altLang="en-US"/>
              <a:t>点开后，直接点击</a:t>
            </a:r>
            <a:r>
              <a:rPr lang="en-US" altLang="zh-CN"/>
              <a:t>Done</a:t>
            </a:r>
            <a:r>
              <a:rPr lang="zh-CN" altLang="en-US"/>
              <a:t>按钮</a:t>
            </a:r>
            <a:r>
              <a:rPr lang="en-US" altLang="zh-CN"/>
              <a:t>)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en-US" altLang="zh-CN"/>
              <a:t>Network &amp; Hostname</a:t>
            </a:r>
            <a:r>
              <a:rPr lang="zh-CN" altLang="en-US"/>
              <a:t>部分：开启网络并设置机器名称。</a:t>
            </a:r>
            <a:endParaRPr lang="zh-CN" altLang="en-US"/>
          </a:p>
          <a:p>
            <a:r>
              <a:rPr lang="en-US" altLang="zh-CN"/>
              <a:t>USER SETTINGS</a:t>
            </a:r>
            <a:endParaRPr lang="en-US" altLang="zh-CN"/>
          </a:p>
          <a:p>
            <a:pPr lvl="1"/>
            <a:r>
              <a:rPr lang="zh-CN" altLang="en-US"/>
              <a:t>点击“</a:t>
            </a:r>
            <a:r>
              <a:rPr lang="en-US" altLang="zh-CN"/>
              <a:t>Root Password”</a:t>
            </a:r>
            <a:r>
              <a:rPr lang="zh-CN" altLang="en-US"/>
              <a:t>，设置超级用户</a:t>
            </a:r>
            <a:r>
              <a:rPr lang="en-US" altLang="zh-CN"/>
              <a:t>root</a:t>
            </a:r>
            <a:r>
              <a:rPr lang="zh-CN" altLang="en-US"/>
              <a:t>的口令。若不符合口令复杂度要求，需要多次点击“</a:t>
            </a:r>
            <a:r>
              <a:rPr lang="en-US" altLang="zh-CN"/>
              <a:t>Done”</a:t>
            </a:r>
            <a:r>
              <a:rPr lang="zh-CN" altLang="en-US"/>
              <a:t>按钮才能返回。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以</a:t>
            </a:r>
            <a:r>
              <a:rPr lang="en-US" altLang="zh-CN"/>
              <a:t>root</a:t>
            </a:r>
            <a:r>
              <a:rPr lang="zh-CN" altLang="en-US"/>
              <a:t>登录，执行</a:t>
            </a:r>
            <a:r>
              <a:rPr lang="en-US" altLang="zh-CN"/>
              <a:t>hostname -I</a:t>
            </a:r>
            <a:r>
              <a:rPr lang="zh-CN" altLang="en-US"/>
              <a:t>查询</a:t>
            </a:r>
            <a:r>
              <a:rPr lang="en-US" altLang="zh-CN"/>
              <a:t>IP</a:t>
            </a:r>
            <a:endParaRPr lang="zh-CN" alt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124744"/>
            <a:ext cx="849694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配置</a:t>
            </a:r>
            <a:r>
              <a:rPr lang="en-US" altLang="zh-CN"/>
              <a:t>root</a:t>
            </a:r>
            <a:r>
              <a:rPr lang="zh-CN" altLang="en-US"/>
              <a:t>用户</a:t>
            </a:r>
            <a:r>
              <a:rPr lang="en-US" altLang="zh-CN"/>
              <a:t>shell</a:t>
            </a:r>
            <a:r>
              <a:rPr lang="zh-CN" altLang="en-US"/>
              <a:t>提示符</a:t>
            </a:r>
            <a:r>
              <a:rPr lang="en-US" altLang="zh-CN"/>
              <a:t>(</a:t>
            </a:r>
            <a:r>
              <a:rPr lang="zh-CN" altLang="en-US"/>
              <a:t>此步骤可选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zh-CN"/>
              <a:t>vi /root/.bash_profile</a:t>
            </a:r>
            <a:endParaRPr lang="pt-BR" altLang="zh-CN"/>
          </a:p>
          <a:p>
            <a:pPr marL="0" indent="0">
              <a:buNone/>
            </a:pPr>
            <a:r>
              <a:rPr lang="zh-CN" altLang="en-US"/>
              <a:t>添加一行</a:t>
            </a:r>
            <a:endParaRPr lang="pt-BR" altLang="zh-CN" sz="2400"/>
          </a:p>
          <a:p>
            <a:pPr marL="0" indent="0">
              <a:buNone/>
            </a:pPr>
            <a:r>
              <a:rPr lang="pt-BR" altLang="zh-CN" sz="2400"/>
              <a:t>export PS1="\e[1;33m[\u \w \D{%F %T}]</a:t>
            </a:r>
            <a:r>
              <a:rPr lang="pt-BR" altLang="zh-CN" sz="2400" b="1"/>
              <a:t>\n# </a:t>
            </a:r>
            <a:r>
              <a:rPr lang="pt-BR" altLang="zh-CN" sz="2400"/>
              <a:t>\e[m"</a:t>
            </a:r>
            <a:endParaRPr lang="pt-BR" altLang="zh-CN" sz="2400"/>
          </a:p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yum</a:t>
            </a:r>
            <a:r>
              <a:rPr lang="zh-CN" altLang="en-US"/>
              <a:t>与</a:t>
            </a:r>
            <a:r>
              <a:rPr lang="en-US" altLang="zh-CN"/>
              <a:t>dnf</a:t>
            </a:r>
            <a:r>
              <a:rPr lang="zh-CN" altLang="en-US"/>
              <a:t>简介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RHEL</a:t>
            </a:r>
            <a:r>
              <a:rPr lang="zh-CN" altLang="en-US"/>
              <a:t>操作系统的软件库管理器</a:t>
            </a:r>
            <a:endParaRPr lang="en-US" altLang="zh-CN"/>
          </a:p>
          <a:p>
            <a:r>
              <a:rPr lang="zh-CN" altLang="en-US"/>
              <a:t>安装，卸载，升级软件</a:t>
            </a:r>
            <a:endParaRPr lang="en-US" altLang="zh-CN"/>
          </a:p>
          <a:p>
            <a:r>
              <a:rPr lang="en-US" altLang="zh-CN"/>
              <a:t>YellowDog Updater Modifier </a:t>
            </a:r>
            <a:endParaRPr lang="en-US" altLang="zh-CN"/>
          </a:p>
          <a:p>
            <a:pPr lvl="1"/>
            <a:r>
              <a:rPr lang="zh-CN" altLang="en-US"/>
              <a:t>源自</a:t>
            </a:r>
            <a:r>
              <a:rPr lang="en-US" altLang="zh-CN"/>
              <a:t>Yellow Dog Linux </a:t>
            </a:r>
            <a:endParaRPr lang="en-US" altLang="zh-CN"/>
          </a:p>
          <a:p>
            <a:r>
              <a:rPr lang="zh-CN" altLang="en-US"/>
              <a:t>在</a:t>
            </a:r>
            <a:r>
              <a:rPr lang="en-US" altLang="zh-CN"/>
              <a:t>RHEL8</a:t>
            </a:r>
            <a:r>
              <a:rPr lang="zh-CN" altLang="en-US"/>
              <a:t>，</a:t>
            </a:r>
            <a:r>
              <a:rPr lang="en-US" altLang="zh-CN"/>
              <a:t>yum</a:t>
            </a:r>
            <a:r>
              <a:rPr lang="zh-CN" altLang="en-US"/>
              <a:t>已被效率更高的</a:t>
            </a:r>
            <a:r>
              <a:rPr lang="en-US" altLang="zh-CN"/>
              <a:t>dnf</a:t>
            </a:r>
            <a:r>
              <a:rPr lang="zh-CN" altLang="en-US"/>
              <a:t>代替</a:t>
            </a:r>
            <a:endParaRPr lang="en-US" altLang="zh-CN"/>
          </a:p>
          <a:p>
            <a:pPr lvl="1"/>
            <a:r>
              <a:rPr lang="en-US" altLang="zh-CN"/>
              <a:t>yum</a:t>
            </a:r>
            <a:r>
              <a:rPr lang="zh-CN" altLang="en-US"/>
              <a:t>是</a:t>
            </a:r>
            <a:r>
              <a:rPr lang="en-US" altLang="zh-CN"/>
              <a:t>dnf</a:t>
            </a:r>
            <a:r>
              <a:rPr lang="zh-CN" altLang="en-US"/>
              <a:t>的软连接</a:t>
            </a:r>
            <a:endParaRPr lang="en-US" altLang="zh-CN"/>
          </a:p>
          <a:p>
            <a:pPr lvl="1"/>
            <a:r>
              <a:rPr lang="en-US" altLang="zh-CN"/>
              <a:t>dantified yum</a:t>
            </a:r>
            <a:br>
              <a:rPr lang="en-US" altLang="zh-CN"/>
            </a:br>
            <a:br>
              <a:rPr lang="en-US" altLang="zh-CN"/>
            </a:b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安装</a:t>
            </a:r>
            <a:r>
              <a:rPr lang="en-US" altLang="zh-CN">
                <a:latin typeface="Consolas" panose="020B0609020204030204" pitchFamily="49" charset="0"/>
              </a:rPr>
              <a:t>MySQL(Oracle 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Oracle Linux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appstream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安装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-y install @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说明：此方法安装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后，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root@localhost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的密码默认为空。此方法安装的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版本一般比官方版本低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-y install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只安装客户端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-y install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-server  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客户端和服务器均会安装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官方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repository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安装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推荐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module disable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s-E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s-E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dnf -y </a:t>
            </a:r>
            <a:r>
              <a:rPr lang="es-E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install https://dev.mysql.com/get/mysql84-community-release-el8-1.noarch.rpm</a:t>
            </a:r>
            <a:endParaRPr lang="es-ES" altLang="zh-CN" sz="1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install -y </a:t>
            </a:r>
            <a:r>
              <a:rPr lang="en-US" altLang="zh-CN" sz="18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-community-server</a:t>
            </a:r>
            <a:endParaRPr lang="en-US" altLang="zh-CN" sz="1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说明：</a:t>
            </a:r>
            <a:endPara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如安装创新版，可修改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/etc/yum.repos.d/mysql-community.repo,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禁用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其中第一项，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开启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第二项。</a:t>
            </a:r>
            <a:endParaRPr lang="en-US" altLang="zh-CN" sz="1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最后如报错，可能是因为需要安装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net-tools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，执行下面命令安装：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install -y net-tools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安装</a:t>
            </a:r>
            <a:r>
              <a:rPr lang="en-US" altLang="zh-CN">
                <a:latin typeface="Consolas" panose="020B0609020204030204" pitchFamily="49" charset="0"/>
              </a:rPr>
              <a:t>MySQL(Oracle Linux 9)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s-E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dnf install -y https://dev.mysql.com/get/mysql84-community-release-el9-1.noarch.rpm</a:t>
            </a:r>
            <a:endParaRPr lang="es-E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#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dnf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install -y </a:t>
            </a:r>
            <a:r>
              <a:rPr lang="en-US" altLang="zh-CN" sz="1800" dirty="0" err="1">
                <a:latin typeface="楷体" panose="02010609060101010101" pitchFamily="49" charset="-122"/>
                <a:ea typeface="楷体" panose="02010609060101010101" pitchFamily="49" charset="-122"/>
              </a:rPr>
              <a:t>mysql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-community-server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卸载升级</a:t>
            </a:r>
            <a:r>
              <a:rPr lang="en-US" altLang="zh-CN">
                <a:latin typeface="Consolas" panose="020B0609020204030204" pitchFamily="49" charset="0"/>
              </a:rPr>
              <a:t>MySQL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zh-CN" sz="2000">
                <a:latin typeface="Consolas" panose="020B0609020204030204" pitchFamily="49" charset="0"/>
              </a:rPr>
              <a:t># dnf </a:t>
            </a:r>
            <a:r>
              <a:rPr lang="es-ES" altLang="zh-CN" sz="2000" dirty="0">
                <a:latin typeface="Consolas" panose="020B0609020204030204" pitchFamily="49" charset="0"/>
              </a:rPr>
              <a:t>-y remove </a:t>
            </a:r>
            <a:r>
              <a:rPr lang="es-ES" altLang="zh-CN" sz="2000">
                <a:latin typeface="Consolas" panose="020B0609020204030204" pitchFamily="49" charset="0"/>
              </a:rPr>
              <a:t>mysql*</a:t>
            </a:r>
            <a:endParaRPr lang="es-ES" altLang="zh-CN" sz="200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altLang="zh-CN" sz="2000">
                <a:latin typeface="Consolas" panose="020B0609020204030204" pitchFamily="49" charset="0"/>
              </a:rPr>
              <a:t># </a:t>
            </a:r>
            <a:r>
              <a:rPr lang="en-US" altLang="zh-CN" sz="2000">
                <a:latin typeface="Consolas" panose="020B0609020204030204" pitchFamily="49" charset="0"/>
              </a:rPr>
              <a:t># dnf -y upgrade mysql-community-server</a:t>
            </a:r>
            <a:endParaRPr lang="en-US" altLang="zh-CN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说明：升级前，需执行：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dnf module disable mysql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s-E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课程教材</a:t>
            </a:r>
            <a:endParaRPr lang="zh-C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86" y="1052513"/>
            <a:ext cx="3747028" cy="521493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启动</a:t>
            </a:r>
            <a:r>
              <a:rPr lang="en-US" altLang="zh-CN"/>
              <a:t>/</a:t>
            </a:r>
            <a:r>
              <a:rPr lang="zh-CN" altLang="en-US"/>
              <a:t>关闭</a:t>
            </a:r>
            <a:r>
              <a:rPr lang="en-US" altLang="zh-CN">
                <a:latin typeface="Consolas" panose="020B0609020204030204" pitchFamily="49" charset="0"/>
              </a:rPr>
              <a:t>MySQL</a:t>
            </a:r>
            <a:r>
              <a:rPr lang="zh-CN" altLang="en-US"/>
              <a:t>服务器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使用操作系统工具</a:t>
            </a:r>
            <a:r>
              <a:rPr lang="en-US" altLang="zh-CN"/>
              <a:t>systemctl</a:t>
            </a:r>
            <a:r>
              <a:rPr lang="zh-CN" altLang="en-US"/>
              <a:t>管理</a:t>
            </a:r>
            <a:r>
              <a:rPr lang="en-US" altLang="zh-CN"/>
              <a:t>mysql</a:t>
            </a:r>
            <a:r>
              <a:rPr lang="zh-CN" altLang="en-US"/>
              <a:t>服务</a:t>
            </a:r>
            <a:endParaRPr lang="en-US" altLang="zh-CN"/>
          </a:p>
          <a:p>
            <a:pPr marL="0" indent="0">
              <a:buNone/>
            </a:pPr>
            <a:r>
              <a:rPr lang="en-US" altLang="zh-CN" sz="2000">
                <a:latin typeface="Consolas" panose="020B0609020204030204" pitchFamily="49" charset="0"/>
              </a:rPr>
              <a:t>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r>
              <a:rPr lang="en-US" altLang="zh-CN" sz="2000">
                <a:latin typeface="Consolas" panose="020B0609020204030204" pitchFamily="49" charset="0"/>
              </a:rPr>
              <a:t>status mysqld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r>
              <a:rPr lang="en-US" altLang="zh-CN" sz="2000">
                <a:latin typeface="Consolas" panose="020B0609020204030204" pitchFamily="49" charset="0"/>
              </a:rPr>
              <a:t>start mysqld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r>
              <a:rPr lang="en-US" altLang="zh-CN" sz="2000">
                <a:latin typeface="Consolas" panose="020B0609020204030204" pitchFamily="49" charset="0"/>
              </a:rPr>
              <a:t>stop mysqld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r>
              <a:rPr lang="en-US" altLang="zh-CN" sz="2000">
                <a:latin typeface="Consolas" panose="020B0609020204030204" pitchFamily="49" charset="0"/>
              </a:rPr>
              <a:t>restart mysqld</a:t>
            </a:r>
            <a:endParaRPr lang="en-US" altLang="zh-CN" sz="200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设置</a:t>
            </a:r>
            <a:r>
              <a:rPr lang="en-US" altLang="zh-CN">
                <a:latin typeface="Consolas" panose="020B0609020204030204" pitchFamily="49" charset="0"/>
              </a:rPr>
              <a:t>MySQL</a:t>
            </a:r>
            <a:r>
              <a:rPr lang="zh-CN" altLang="en-US" dirty="0"/>
              <a:t>服务自动启动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Consolas" panose="020B0609020204030204" pitchFamily="49" charset="0"/>
              </a:rPr>
              <a:t># systemctl enable mysqld</a:t>
            </a:r>
            <a:endParaRPr lang="en-US" altLang="zh-CN">
              <a:latin typeface="Consolas" panose="020B0609020204030204" pitchFamily="49" charset="0"/>
            </a:endParaRPr>
          </a:p>
          <a:p>
            <a:r>
              <a:rPr lang="en-US" altLang="zh-CN">
                <a:latin typeface="Consolas" panose="020B0609020204030204" pitchFamily="49" charset="0"/>
              </a:rPr>
              <a:t># systemctl disable mysqld</a:t>
            </a:r>
            <a:endParaRPr lang="en-US" altLang="zh-CN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说明：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配置文件为</a:t>
            </a:r>
            <a:r>
              <a:rPr lang="en-US" altLang="zh-CN" sz="2000">
                <a:latin typeface="Consolas" panose="020B0609020204030204" pitchFamily="49" charset="0"/>
              </a:rPr>
              <a:t>/etc/systemd/system/multi-user.target.wants/mysqld.service</a:t>
            </a:r>
            <a:endParaRPr lang="en-US" altLang="zh-CN">
              <a:latin typeface="Consolas" panose="020B0609020204030204" pitchFamily="49" charset="0"/>
            </a:endParaRPr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确认</a:t>
            </a:r>
            <a:r>
              <a:rPr lang="en-US" altLang="zh-CN">
                <a:latin typeface="Consolas" panose="020B0609020204030204" pitchFamily="49" charset="0"/>
              </a:rPr>
              <a:t>root</a:t>
            </a:r>
            <a:r>
              <a:rPr lang="zh-CN" altLang="en-US"/>
              <a:t>帐号临时密码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+mj-ea"/>
                <a:ea typeface="+mj-ea"/>
              </a:rPr>
              <a:t>启动</a:t>
            </a:r>
            <a:r>
              <a:rPr lang="en-US" altLang="zh-CN" dirty="0" err="1">
                <a:latin typeface="Consolas" panose="020B0609020204030204" pitchFamily="49" charset="0"/>
              </a:rPr>
              <a:t>mysqld</a:t>
            </a:r>
            <a:r>
              <a:rPr lang="zh-CN" altLang="en-US" b="1" dirty="0">
                <a:latin typeface="+mj-ea"/>
                <a:ea typeface="+mj-ea"/>
              </a:rPr>
              <a:t>服务后，</a:t>
            </a:r>
            <a:r>
              <a:rPr lang="zh-CN" altLang="en-US" dirty="0">
                <a:latin typeface="+mj-ea"/>
                <a:ea typeface="+mj-ea"/>
              </a:rPr>
              <a:t>临时密码才会生成，存于</a:t>
            </a:r>
            <a:r>
              <a:rPr lang="en-US" altLang="zh-CN" dirty="0">
                <a:latin typeface="Consolas" panose="020B0609020204030204" pitchFamily="49" charset="0"/>
              </a:rPr>
              <a:t>/</a:t>
            </a:r>
            <a:r>
              <a:rPr lang="en-US" altLang="zh-CN" dirty="0" err="1">
                <a:latin typeface="Consolas" panose="020B0609020204030204" pitchFamily="49" charset="0"/>
              </a:rPr>
              <a:t>var</a:t>
            </a:r>
            <a:r>
              <a:rPr lang="en-US" altLang="zh-CN" dirty="0">
                <a:latin typeface="Consolas" panose="020B0609020204030204" pitchFamily="49" charset="0"/>
              </a:rPr>
              <a:t>/log/mysqld.log</a:t>
            </a:r>
            <a:endParaRPr lang="en-US" altLang="zh-CN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# </a:t>
            </a:r>
            <a:r>
              <a:rPr lang="en-US" altLang="zh-CN" dirty="0" err="1">
                <a:latin typeface="Consolas" panose="020B0609020204030204" pitchFamily="49" charset="0"/>
              </a:rPr>
              <a:t>grep</a:t>
            </a:r>
            <a:r>
              <a:rPr lang="en-US" altLang="zh-CN" dirty="0">
                <a:latin typeface="Consolas" panose="020B0609020204030204" pitchFamily="49" charset="0"/>
              </a:rPr>
              <a:t> password </a:t>
            </a:r>
            <a:r>
              <a:rPr lang="en-US" altLang="zh-CN" dirty="0">
                <a:sym typeface="+mn-ea"/>
              </a:rPr>
              <a:t>/</a:t>
            </a:r>
            <a:r>
              <a:rPr lang="en-US" altLang="zh-CN" dirty="0" err="1">
                <a:sym typeface="+mn-ea"/>
              </a:rPr>
              <a:t>var</a:t>
            </a:r>
            <a:r>
              <a:rPr lang="en-US" altLang="zh-CN" dirty="0">
                <a:sym typeface="+mn-ea"/>
              </a:rPr>
              <a:t>/log</a:t>
            </a:r>
            <a:r>
              <a:rPr lang="en-US" altLang="zh-CN" dirty="0">
                <a:latin typeface="Consolas" panose="020B0609020204030204" pitchFamily="49" charset="0"/>
              </a:rPr>
              <a:t>mysqld.log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[Note] A temporary password is generated for </a:t>
            </a:r>
            <a:r>
              <a:rPr lang="en-US" altLang="zh-CN" sz="2000" dirty="0" err="1">
                <a:latin typeface="Consolas" panose="020B0609020204030204" pitchFamily="49" charset="0"/>
              </a:rPr>
              <a:t>root@localhost</a:t>
            </a:r>
            <a:r>
              <a:rPr lang="en-US" altLang="zh-CN" sz="2000" dirty="0">
                <a:latin typeface="Consolas" panose="020B0609020204030204" pitchFamily="49" charset="0"/>
              </a:rPr>
              <a:t>: </a:t>
            </a:r>
            <a:r>
              <a:rPr lang="en-US" altLang="zh-CN" sz="2000" b="1" dirty="0">
                <a:latin typeface="Consolas" panose="020B0609020204030204" pitchFamily="49" charset="0"/>
              </a:rPr>
              <a:t>7hjuVkij&lt;</a:t>
            </a:r>
            <a:r>
              <a:rPr lang="en-US" altLang="zh-CN" sz="2000" b="1" dirty="0" err="1">
                <a:latin typeface="Consolas" panose="020B0609020204030204" pitchFamily="49" charset="0"/>
              </a:rPr>
              <a:t>eo</a:t>
            </a:r>
            <a:r>
              <a:rPr lang="en-US" altLang="zh-CN" sz="2000" b="1" dirty="0">
                <a:latin typeface="Consolas" panose="020B0609020204030204" pitchFamily="49" charset="0"/>
              </a:rPr>
              <a:t>&amp;</a:t>
            </a:r>
            <a:endParaRPr lang="en-US" altLang="zh-CN" sz="20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连接</a:t>
            </a:r>
            <a:r>
              <a:rPr lang="en-US" altLang="zh-CN">
                <a:latin typeface="Consolas" panose="020B0609020204030204" pitchFamily="49" charset="0"/>
              </a:rPr>
              <a:t>MySQL</a:t>
            </a:r>
            <a:r>
              <a:rPr lang="zh-CN" altLang="en-US"/>
              <a:t>服务器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+mj-ea"/>
              </a:rPr>
              <a:t>启动</a:t>
            </a:r>
            <a:r>
              <a:rPr lang="en-US" altLang="zh-CN" dirty="0" err="1"/>
              <a:t>mysqld</a:t>
            </a:r>
            <a:r>
              <a:rPr lang="zh-CN" altLang="en-US" b="1" dirty="0">
                <a:latin typeface="+mj-ea"/>
              </a:rPr>
              <a:t>服务后，</a:t>
            </a:r>
            <a:r>
              <a:rPr lang="zh-CN" altLang="en-US" dirty="0">
                <a:latin typeface="+mj-ea"/>
              </a:rPr>
              <a:t>临时密码才会生成，存于</a:t>
            </a:r>
            <a:r>
              <a:rPr lang="en-US" altLang="zh-CN" dirty="0"/>
              <a:t>/</a:t>
            </a:r>
            <a:r>
              <a:rPr lang="en-US" altLang="zh-CN" dirty="0" err="1"/>
              <a:t>var</a:t>
            </a:r>
            <a:r>
              <a:rPr lang="en-US" altLang="zh-CN" dirty="0"/>
              <a:t>/log/mysqld.log</a:t>
            </a:r>
            <a:endParaRPr lang="en-US" altLang="zh-CN" dirty="0">
              <a:latin typeface="+mj-ea"/>
            </a:endParaRPr>
          </a:p>
          <a:p>
            <a:pPr marL="0" indent="0">
              <a:buNone/>
            </a:pPr>
            <a:r>
              <a:rPr lang="en-US" altLang="zh-CN" dirty="0"/>
              <a:t># </a:t>
            </a:r>
            <a:r>
              <a:rPr lang="en-US" altLang="zh-CN" dirty="0" err="1"/>
              <a:t>grep</a:t>
            </a:r>
            <a:r>
              <a:rPr lang="en-US" altLang="zh-CN" dirty="0"/>
              <a:t> password </a:t>
            </a:r>
            <a:r>
              <a:rPr lang="en-US" altLang="zh-CN" dirty="0">
                <a:sym typeface="+mn-ea"/>
              </a:rPr>
              <a:t>/</a:t>
            </a:r>
            <a:r>
              <a:rPr lang="en-US" altLang="zh-CN" dirty="0" err="1">
                <a:sym typeface="+mn-ea"/>
              </a:rPr>
              <a:t>var</a:t>
            </a:r>
            <a:r>
              <a:rPr lang="en-US" altLang="zh-CN" dirty="0">
                <a:sym typeface="+mn-ea"/>
              </a:rPr>
              <a:t>/log</a:t>
            </a:r>
            <a:r>
              <a:rPr lang="en-US" altLang="zh-CN" dirty="0"/>
              <a:t>mysqld.log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[Note] A temporary password is generated for </a:t>
            </a:r>
            <a:r>
              <a:rPr lang="en-US" altLang="zh-CN" sz="2000" dirty="0" err="1"/>
              <a:t>root@localhost</a:t>
            </a:r>
            <a:r>
              <a:rPr lang="en-US" altLang="zh-CN" sz="2000" dirty="0"/>
              <a:t>: </a:t>
            </a:r>
            <a:r>
              <a:rPr lang="en-US" altLang="zh-CN" sz="2000" b="1" dirty="0"/>
              <a:t>7hjuVkij&lt;</a:t>
            </a:r>
            <a:r>
              <a:rPr lang="en-US" altLang="zh-CN" sz="2000" b="1" dirty="0" err="1"/>
              <a:t>eo</a:t>
            </a:r>
            <a:r>
              <a:rPr lang="en-US" altLang="zh-CN" sz="2000" b="1"/>
              <a:t>&amp;</a:t>
            </a:r>
            <a:endParaRPr lang="en-US" altLang="zh-CN" sz="2000" b="1"/>
          </a:p>
          <a:p>
            <a:r>
              <a:rPr lang="zh-CN" altLang="en-US" smtClean="0">
                <a:latin typeface="Consolas" panose="020B0609020204030204" pitchFamily="49" charset="0"/>
              </a:rPr>
              <a:t>输入</a:t>
            </a:r>
            <a:r>
              <a:rPr lang="zh-CN" altLang="en-US" dirty="0">
                <a:latin typeface="Consolas" panose="020B0609020204030204" pitchFamily="49" charset="0"/>
              </a:rPr>
              <a:t>密码时，需要隐藏内容，输入</a:t>
            </a:r>
            <a:r>
              <a:rPr lang="en-US" altLang="zh-CN" dirty="0">
                <a:latin typeface="Consolas" panose="020B0609020204030204" pitchFamily="49" charset="0"/>
              </a:rPr>
              <a:t>-p</a:t>
            </a:r>
            <a:r>
              <a:rPr lang="zh-CN" altLang="en-US" dirty="0">
                <a:latin typeface="Consolas" panose="020B0609020204030204" pitchFamily="49" charset="0"/>
              </a:rPr>
              <a:t>后回车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# </a:t>
            </a:r>
            <a:r>
              <a:rPr lang="en-US" altLang="zh-CN" dirty="0" err="1">
                <a:latin typeface="Consolas" panose="020B0609020204030204" pitchFamily="49" charset="0"/>
              </a:rPr>
              <a:t>mysql</a:t>
            </a:r>
            <a:r>
              <a:rPr lang="en-US" altLang="zh-CN" dirty="0">
                <a:latin typeface="Consolas" panose="020B0609020204030204" pitchFamily="49" charset="0"/>
              </a:rPr>
              <a:t> -</a:t>
            </a:r>
            <a:r>
              <a:rPr lang="en-US" altLang="zh-CN" dirty="0" err="1">
                <a:latin typeface="Consolas" panose="020B0609020204030204" pitchFamily="49" charset="0"/>
              </a:rPr>
              <a:t>uroot</a:t>
            </a:r>
            <a:r>
              <a:rPr lang="en-US" altLang="zh-CN" dirty="0">
                <a:latin typeface="Consolas" panose="020B0609020204030204" pitchFamily="49" charset="0"/>
              </a:rPr>
              <a:t> -p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Enter password:</a:t>
            </a:r>
            <a:endParaRPr lang="en-US" altLang="zh-CN" dirty="0"/>
          </a:p>
          <a:p>
            <a:r>
              <a:rPr lang="zh-CN" altLang="en-US" dirty="0"/>
              <a:t>直接输入密码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# </a:t>
            </a:r>
            <a:r>
              <a:rPr lang="en-US" altLang="zh-CN" dirty="0" err="1">
                <a:latin typeface="Consolas" panose="020B0609020204030204" pitchFamily="49" charset="0"/>
              </a:rPr>
              <a:t>mysql</a:t>
            </a:r>
            <a:r>
              <a:rPr lang="en-US" altLang="zh-CN" dirty="0">
                <a:latin typeface="Consolas" panose="020B0609020204030204" pitchFamily="49" charset="0"/>
              </a:rPr>
              <a:t> -</a:t>
            </a:r>
            <a:r>
              <a:rPr lang="en-US" altLang="zh-CN" dirty="0" err="1">
                <a:latin typeface="Consolas" panose="020B0609020204030204" pitchFamily="49" charset="0"/>
              </a:rPr>
              <a:t>uroot</a:t>
            </a:r>
            <a:r>
              <a:rPr lang="en-US" altLang="zh-CN" dirty="0">
                <a:latin typeface="Consolas" panose="020B0609020204030204" pitchFamily="49" charset="0"/>
              </a:rPr>
              <a:t> -</a:t>
            </a:r>
            <a:r>
              <a:rPr lang="en-US" altLang="zh-CN" dirty="0" err="1">
                <a:latin typeface="Consolas" panose="020B0609020204030204" pitchFamily="49" charset="0"/>
              </a:rPr>
              <a:t>p'YourPassword</a:t>
            </a:r>
            <a:r>
              <a:rPr lang="en-US" altLang="zh-CN" dirty="0">
                <a:latin typeface="Consolas" panose="020B0609020204030204" pitchFamily="49" charset="0"/>
              </a:rPr>
              <a:t>'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修改初始密码后，才可以执行其他命令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 err="1">
                <a:sym typeface="+mn-ea"/>
              </a:rPr>
              <a:t>mysql</a:t>
            </a:r>
            <a:r>
              <a:rPr lang="en-US" altLang="zh-CN" dirty="0">
                <a:sym typeface="+mn-ea"/>
              </a:rPr>
              <a:t>&gt; alter user </a:t>
            </a:r>
            <a:r>
              <a:rPr lang="en-US" altLang="zh-CN" dirty="0" err="1">
                <a:sym typeface="+mn-ea"/>
              </a:rPr>
              <a:t>root@localhost</a:t>
            </a:r>
            <a:r>
              <a:rPr lang="en-US" altLang="zh-CN" dirty="0">
                <a:sym typeface="+mn-ea"/>
              </a:rPr>
              <a:t> identified by 'Root@1995';</a:t>
            </a:r>
            <a:endParaRPr lang="zh-CN" alt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简单信息查询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幼圆" panose="02010509060101010101" pitchFamily="49" charset="-122"/>
              </a:rPr>
              <a:t>查看</a:t>
            </a:r>
            <a:r>
              <a:rPr lang="en-US" altLang="zh-CN">
                <a:ea typeface="楷体" panose="02010609060101010101" pitchFamily="49" charset="-122"/>
              </a:rPr>
              <a:t>MySQL</a:t>
            </a:r>
            <a:r>
              <a:rPr lang="zh-CN" altLang="en-US">
                <a:latin typeface="幼圆" panose="02010509060101010101" pitchFamily="49" charset="-122"/>
              </a:rPr>
              <a:t>版本</a:t>
            </a:r>
            <a:endParaRPr lang="en-US" altLang="zh-CN">
              <a:latin typeface="幼圆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sz="1800">
                <a:ea typeface="楷体" panose="02010609060101010101" pitchFamily="49" charset="-122"/>
              </a:rPr>
              <a:t>mysql&gt; select version();</a:t>
            </a:r>
            <a:endParaRPr lang="en-US" altLang="zh-CN" sz="1800">
              <a:ea typeface="楷体" panose="02010609060101010101" pitchFamily="49" charset="-122"/>
            </a:endParaRPr>
          </a:p>
          <a:p>
            <a:r>
              <a:rPr lang="zh-CN" altLang="en-US">
                <a:latin typeface="幼圆" panose="02010509060101010101" pitchFamily="49" charset="-122"/>
              </a:rPr>
              <a:t>查看所有数据库</a:t>
            </a:r>
            <a:endParaRPr lang="en-US" altLang="zh-CN">
              <a:latin typeface="幼圆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sz="1800"/>
              <a:t>mysql&gt; show databases;</a:t>
            </a:r>
            <a:endParaRPr lang="en-US" altLang="zh-CN" sz="1800"/>
          </a:p>
          <a:p>
            <a:r>
              <a:rPr lang="zh-CN" altLang="en-US">
                <a:latin typeface="幼圆" panose="02010509060101010101" pitchFamily="49" charset="-122"/>
              </a:rPr>
              <a:t>创建数据库</a:t>
            </a:r>
            <a:endParaRPr lang="en-US" altLang="zh-CN">
              <a:latin typeface="幼圆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sz="1800"/>
              <a:t>mysql&gt; create database db;</a:t>
            </a:r>
            <a:endParaRPr lang="en-US" altLang="zh-CN">
              <a:latin typeface="幼圆" panose="02010509060101010101" pitchFamily="49" charset="-122"/>
            </a:endParaRPr>
          </a:p>
          <a:p>
            <a:r>
              <a:rPr lang="zh-CN" altLang="en-US">
                <a:latin typeface="幼圆" panose="02010509060101010101" pitchFamily="49" charset="-122"/>
              </a:rPr>
              <a:t>切换数据库</a:t>
            </a:r>
            <a:endParaRPr lang="en-US" altLang="zh-CN">
              <a:latin typeface="幼圆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sz="1800"/>
              <a:t>mysql&gt; use db</a:t>
            </a:r>
            <a:endParaRPr lang="en-US" altLang="zh-CN" sz="1800"/>
          </a:p>
          <a:p>
            <a:r>
              <a:rPr lang="zh-CN" altLang="en-US">
                <a:latin typeface="幼圆" panose="02010509060101010101" pitchFamily="49" charset="-122"/>
              </a:rPr>
              <a:t>查看当前数据库</a:t>
            </a:r>
            <a:endParaRPr lang="en-US" altLang="zh-CN">
              <a:latin typeface="幼圆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sz="1800">
                <a:ea typeface="楷体" panose="02010609060101010101" pitchFamily="49" charset="-122"/>
              </a:rPr>
              <a:t>mysql&gt; select database();</a:t>
            </a:r>
            <a:endParaRPr lang="en-US" altLang="zh-CN" sz="1800">
              <a:ea typeface="楷体" panose="02010609060101010101" pitchFamily="49" charset="-122"/>
            </a:endParaRPr>
          </a:p>
          <a:p>
            <a:r>
              <a:rPr lang="zh-CN" altLang="en-US" sz="1800"/>
              <a:t>创建表</a:t>
            </a:r>
            <a:endParaRPr lang="en-US" altLang="zh-CN" sz="1800"/>
          </a:p>
          <a:p>
            <a:pPr marL="0" indent="0">
              <a:buNone/>
            </a:pPr>
            <a:r>
              <a:rPr lang="en-US" altLang="zh-CN" sz="1800"/>
              <a:t>mysql&gt; create table t(a int, b int);</a:t>
            </a:r>
            <a:endParaRPr lang="en-US" altLang="zh-CN" sz="1800"/>
          </a:p>
          <a:p>
            <a:pPr marL="0" indent="0">
              <a:buNone/>
            </a:pPr>
            <a:r>
              <a:rPr lang="en-US" altLang="zh-CN" sz="1800"/>
              <a:t>mysql&gt; insert into t values(1, 10), (2, 20),</a:t>
            </a:r>
            <a:r>
              <a:rPr lang="zh-CN" altLang="en-US" sz="1800"/>
              <a:t> </a:t>
            </a:r>
            <a:r>
              <a:rPr lang="en-US" altLang="zh-CN" sz="1800"/>
              <a:t>(3, 30);</a:t>
            </a:r>
            <a:endParaRPr lang="en-US" altLang="zh-CN" sz="1800"/>
          </a:p>
          <a:p>
            <a:pPr marL="0" indent="0">
              <a:buNone/>
            </a:pPr>
            <a:r>
              <a:rPr lang="en-US" altLang="zh-CN" sz="1800"/>
              <a:t>mysql&gt; select * from t;</a:t>
            </a:r>
            <a:endParaRPr lang="en-US" altLang="zh-CN" sz="1800"/>
          </a:p>
          <a:p>
            <a:pPr marL="0" indent="0">
              <a:buNone/>
            </a:pPr>
            <a:endParaRPr lang="en-US" altLang="zh-CN" sz="1800"/>
          </a:p>
          <a:p>
            <a:pPr marL="0" indent="0">
              <a:buNone/>
            </a:pPr>
            <a:endParaRPr lang="en-US" altLang="zh-CN" sz="1800"/>
          </a:p>
          <a:p>
            <a:pPr marL="0" indent="0">
              <a:buNone/>
            </a:pPr>
            <a:endParaRPr lang="en-US" altLang="zh-CN" sz="1800"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1800"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基本操作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幼圆" panose="02010509060101010101" pitchFamily="49" charset="-122"/>
              </a:rPr>
              <a:t>查看数据库中的所有表</a:t>
            </a:r>
            <a:endParaRPr lang="en-US" altLang="zh-CN">
              <a:latin typeface="幼圆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sz="2400"/>
              <a:t>mysql&gt; show</a:t>
            </a:r>
            <a:r>
              <a:rPr lang="zh-CN" altLang="en-US" sz="2400"/>
              <a:t> </a:t>
            </a:r>
            <a:r>
              <a:rPr lang="en-US" altLang="zh-CN" sz="2400"/>
              <a:t>tables;</a:t>
            </a:r>
            <a:endParaRPr lang="en-US" altLang="zh-CN"/>
          </a:p>
          <a:p>
            <a:r>
              <a:rPr lang="zh-CN" altLang="en-US"/>
              <a:t>执行</a:t>
            </a:r>
            <a:r>
              <a:rPr lang="en-US" altLang="zh-CN"/>
              <a:t>OS</a:t>
            </a:r>
            <a:r>
              <a:rPr lang="zh-CN" altLang="en-US"/>
              <a:t>命令</a:t>
            </a:r>
            <a:r>
              <a:rPr lang="en-US" altLang="zh-CN"/>
              <a:t>(system</a:t>
            </a:r>
            <a:r>
              <a:rPr lang="zh-CN" altLang="en-US"/>
              <a:t>或</a:t>
            </a:r>
            <a:r>
              <a:rPr lang="en-US" altLang="zh-CN"/>
              <a:t>\!)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mysql&gt; system clear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mysql&gt; \! ls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anaconda-ks.cfg  scott.sql</a:t>
            </a:r>
            <a:endParaRPr lang="en-US" altLang="zh-CN"/>
          </a:p>
          <a:p>
            <a:r>
              <a:rPr lang="zh-CN" altLang="en-US"/>
              <a:t>执行</a:t>
            </a:r>
            <a:r>
              <a:rPr lang="en-US" altLang="zh-CN"/>
              <a:t>SQL</a:t>
            </a:r>
            <a:r>
              <a:rPr lang="zh-CN" altLang="en-US"/>
              <a:t>脚本文件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mysql&gt; source scott.sql</a:t>
            </a:r>
            <a:endParaRPr lang="en-US" altLang="zh-CN"/>
          </a:p>
          <a:p>
            <a:r>
              <a:rPr lang="zh-CN" altLang="en-US"/>
              <a:t>修改执行过的代码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mysql&gt; edit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忘记</a:t>
            </a:r>
            <a:r>
              <a:rPr lang="en-US" altLang="zh-CN" dirty="0"/>
              <a:t>root</a:t>
            </a:r>
            <a:r>
              <a:rPr lang="zh-CN" altLang="en-US" dirty="0"/>
              <a:t>密码后的重置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设置</a:t>
            </a:r>
            <a:r>
              <a:rPr lang="en-US" altLang="zh-CN" dirty="0" err="1"/>
              <a:t>mysql</a:t>
            </a:r>
            <a:r>
              <a:rPr lang="zh-CN" altLang="en-US" dirty="0"/>
              <a:t>启动参数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[</a:t>
            </a:r>
            <a:r>
              <a:rPr lang="en-US" altLang="zh-CN" sz="2000" dirty="0" err="1">
                <a:latin typeface="Consolas" panose="020B0609020204030204" pitchFamily="49" charset="0"/>
              </a:rPr>
              <a:t>root@law</a:t>
            </a:r>
            <a:r>
              <a:rPr lang="en-US" altLang="zh-CN" sz="2000" dirty="0">
                <a:latin typeface="Consolas" panose="020B0609020204030204" pitchFamily="49" charset="0"/>
              </a:rPr>
              <a:t> bin]#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set-environment MYSQLD_OPTS="--skip-grant-tables"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dirty="0"/>
              <a:t>重启</a:t>
            </a:r>
            <a:r>
              <a:rPr lang="en-US" altLang="zh-CN" dirty="0" err="1"/>
              <a:t>mysqld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[</a:t>
            </a:r>
            <a:r>
              <a:rPr lang="en-US" altLang="zh-CN" sz="2000" dirty="0" err="1">
                <a:latin typeface="Consolas" panose="020B0609020204030204" pitchFamily="49" charset="0"/>
              </a:rPr>
              <a:t>root@law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r>
              <a:rPr lang="en-US" altLang="zh-CN" sz="2000" dirty="0" err="1">
                <a:latin typeface="Consolas" panose="020B0609020204030204" pitchFamily="49" charset="0"/>
              </a:rPr>
              <a:t>etc</a:t>
            </a:r>
            <a:r>
              <a:rPr lang="en-US" altLang="zh-CN" sz="2000" dirty="0">
                <a:latin typeface="Consolas" panose="020B0609020204030204" pitchFamily="49" charset="0"/>
              </a:rPr>
              <a:t>]#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restart </a:t>
            </a:r>
            <a:r>
              <a:rPr lang="en-US" altLang="zh-CN" sz="2000" dirty="0" err="1">
                <a:latin typeface="Consolas" panose="020B0609020204030204" pitchFamily="49" charset="0"/>
              </a:rPr>
              <a:t>mysqld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dirty="0"/>
              <a:t>登录</a:t>
            </a:r>
            <a:r>
              <a:rPr lang="en-US" altLang="zh-CN" dirty="0" err="1"/>
              <a:t>mysql</a:t>
            </a:r>
            <a:r>
              <a:rPr lang="zh-CN" altLang="en-US" dirty="0"/>
              <a:t>，不输入用户和密码直接回车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[</a:t>
            </a:r>
            <a:r>
              <a:rPr lang="en-US" altLang="zh-CN" sz="2000" dirty="0" err="1">
                <a:latin typeface="Consolas" panose="020B0609020204030204" pitchFamily="49" charset="0"/>
              </a:rPr>
              <a:t>root@law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r>
              <a:rPr lang="en-US" altLang="zh-CN" sz="2000" dirty="0" err="1">
                <a:latin typeface="Consolas" panose="020B0609020204030204" pitchFamily="49" charset="0"/>
              </a:rPr>
              <a:t>etc</a:t>
            </a:r>
            <a:r>
              <a:rPr lang="en-US" altLang="zh-CN" sz="2000" dirty="0">
                <a:latin typeface="Consolas" panose="020B0609020204030204" pitchFamily="49" charset="0"/>
              </a:rPr>
              <a:t>]# </a:t>
            </a:r>
            <a:r>
              <a:rPr lang="en-US" altLang="zh-CN" sz="2000" dirty="0" err="1">
                <a:latin typeface="Consolas" panose="020B0609020204030204" pitchFamily="49" charset="0"/>
              </a:rPr>
              <a:t>mysql</a:t>
            </a:r>
            <a:r>
              <a:rPr lang="en-US" altLang="zh-CN" sz="2000" dirty="0">
                <a:latin typeface="Consolas" panose="020B0609020204030204" pitchFamily="49" charset="0"/>
              </a:rPr>
              <a:t> 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r>
              <a:rPr lang="zh-CN" altLang="en-US" dirty="0"/>
              <a:t>修改密码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 err="1">
                <a:latin typeface="Consolas" panose="020B0609020204030204" pitchFamily="49" charset="0"/>
              </a:rPr>
              <a:t>mysql</a:t>
            </a:r>
            <a:r>
              <a:rPr lang="en-US" altLang="zh-CN" sz="2000" dirty="0">
                <a:latin typeface="Consolas" panose="020B0609020204030204" pitchFamily="49" charset="0"/>
              </a:rPr>
              <a:t>&gt; flush </a:t>
            </a:r>
            <a:r>
              <a:rPr lang="en-US" altLang="zh-CN" sz="2000" dirty="0" smtClean="0">
                <a:latin typeface="Consolas" panose="020B0609020204030204" pitchFamily="49" charset="0"/>
              </a:rPr>
              <a:t>privileges;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sz="2000" dirty="0" err="1">
                <a:latin typeface="Consolas" panose="020B0609020204030204" pitchFamily="49" charset="0"/>
              </a:rPr>
              <a:t>mysql</a:t>
            </a:r>
            <a:r>
              <a:rPr lang="en-US" altLang="zh-CN" sz="2000" dirty="0">
                <a:latin typeface="Consolas" panose="020B0609020204030204" pitchFamily="49" charset="0"/>
              </a:rPr>
              <a:t>&gt; alter user </a:t>
            </a:r>
            <a:r>
              <a:rPr lang="en-US" altLang="zh-CN" sz="2000" dirty="0" err="1">
                <a:latin typeface="Consolas" panose="020B0609020204030204" pitchFamily="49" charset="0"/>
              </a:rPr>
              <a:t>root@localhost</a:t>
            </a:r>
            <a:r>
              <a:rPr lang="en-US" altLang="zh-CN" sz="2000" dirty="0">
                <a:latin typeface="Consolas" panose="020B0609020204030204" pitchFamily="49" charset="0"/>
              </a:rPr>
              <a:t> identified by 'Root@1995';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/>
              <a:t>还原启动参数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[</a:t>
            </a:r>
            <a:r>
              <a:rPr lang="en-US" altLang="zh-CN" sz="2000" dirty="0" err="1">
                <a:latin typeface="Consolas" panose="020B0609020204030204" pitchFamily="49" charset="0"/>
              </a:rPr>
              <a:t>root@law</a:t>
            </a:r>
            <a:r>
              <a:rPr lang="en-US" altLang="zh-CN" sz="2000" dirty="0">
                <a:latin typeface="Consolas" panose="020B0609020204030204" pitchFamily="49" charset="0"/>
              </a:rPr>
              <a:t> ~]# </a:t>
            </a:r>
            <a:r>
              <a:rPr lang="en-US" altLang="zh-CN" sz="2000" dirty="0" err="1">
                <a:latin typeface="Consolas" panose="020B0609020204030204" pitchFamily="49" charset="0"/>
              </a:rPr>
              <a:t>systemctl</a:t>
            </a:r>
            <a:r>
              <a:rPr lang="en-US" altLang="zh-CN" sz="2000" dirty="0">
                <a:latin typeface="Consolas" panose="020B0609020204030204" pitchFamily="49" charset="0"/>
              </a:rPr>
              <a:t> unset-environment MYSQLD_OPTS="--</a:t>
            </a:r>
            <a:r>
              <a:rPr lang="en-US" altLang="zh-CN" sz="2000" dirty="0" smtClean="0">
                <a:latin typeface="Consolas" panose="020B0609020204030204" pitchFamily="49" charset="0"/>
              </a:rPr>
              <a:t>skip-grant-tables“</a:t>
            </a:r>
            <a:endParaRPr lang="en-US" altLang="zh-CN" sz="2000" dirty="0" smtClean="0">
              <a:latin typeface="Consolas" panose="020B0609020204030204" pitchFamily="49" charset="0"/>
            </a:endParaRPr>
          </a:p>
          <a:p>
            <a:r>
              <a:rPr lang="zh-CN" altLang="en-US" sz="2000" dirty="0"/>
              <a:t>重</a:t>
            </a:r>
            <a:r>
              <a:rPr lang="zh-CN" altLang="en-US" sz="2000" dirty="0" smtClean="0"/>
              <a:t>启</a:t>
            </a:r>
            <a:r>
              <a:rPr lang="en-US" altLang="zh-CN" sz="2000" dirty="0" err="1" smtClean="0"/>
              <a:t>mysqld</a:t>
            </a:r>
            <a:endParaRPr lang="en-US" altLang="zh-CN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考核方法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zh-CN" altLang="en-US"/>
              <a:t>平时表现：</a:t>
            </a:r>
            <a:r>
              <a:rPr lang="en-US" altLang="zh-CN"/>
              <a:t>20%</a:t>
            </a:r>
            <a:endParaRPr lang="en-US" altLang="zh-CN"/>
          </a:p>
          <a:p>
            <a:pPr>
              <a:buClr>
                <a:schemeClr val="tx2"/>
              </a:buClr>
            </a:pPr>
            <a:r>
              <a:rPr lang="zh-CN" altLang="en-US"/>
              <a:t>实验报告：</a:t>
            </a:r>
            <a:r>
              <a:rPr lang="en-US" altLang="zh-CN"/>
              <a:t>20%</a:t>
            </a:r>
            <a:endParaRPr lang="en-US" altLang="zh-CN"/>
          </a:p>
          <a:p>
            <a:pPr>
              <a:buClr>
                <a:schemeClr val="tx2"/>
              </a:buClr>
            </a:pPr>
            <a:r>
              <a:rPr lang="zh-CN" altLang="en-US"/>
              <a:t>期中考试：</a:t>
            </a:r>
            <a:r>
              <a:rPr lang="en-US" altLang="zh-CN"/>
              <a:t>20%</a:t>
            </a:r>
            <a:endParaRPr lang="en-US" altLang="zh-CN"/>
          </a:p>
          <a:p>
            <a:pPr>
              <a:buClr>
                <a:schemeClr val="tx2"/>
              </a:buClr>
            </a:pPr>
            <a:r>
              <a:rPr lang="zh-CN" altLang="en-US"/>
              <a:t>期末考试：</a:t>
            </a:r>
            <a:r>
              <a:rPr lang="en-US" altLang="zh-CN"/>
              <a:t>40%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Linux</a:t>
            </a:r>
            <a:r>
              <a:rPr lang="zh-CN" altLang="en-US"/>
              <a:t>简介</a:t>
            </a:r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0536" y="168233"/>
            <a:ext cx="576064" cy="6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1991, Linus Torvalds</a:t>
            </a:r>
            <a:r>
              <a:rPr lang="zh-CN" altLang="en-US"/>
              <a:t>，</a:t>
            </a:r>
            <a:r>
              <a:rPr lang="en-US" altLang="zh-CN"/>
              <a:t>Linux</a:t>
            </a:r>
            <a:r>
              <a:rPr lang="zh-CN" altLang="en-US"/>
              <a:t>内核</a:t>
            </a:r>
            <a:endParaRPr lang="en-US" altLang="zh-CN"/>
          </a:p>
          <a:p>
            <a:r>
              <a:rPr lang="en-US" altLang="zh-CN"/>
              <a:t>Unix on PC</a:t>
            </a:r>
            <a:r>
              <a:rPr lang="zh-CN" altLang="en-US"/>
              <a:t>，</a:t>
            </a:r>
            <a:r>
              <a:rPr lang="en-US" altLang="zh-CN"/>
              <a:t>...</a:t>
            </a:r>
            <a:endParaRPr lang="en-US" altLang="zh-CN"/>
          </a:p>
          <a:p>
            <a:r>
              <a:rPr lang="zh-CN" altLang="en-US"/>
              <a:t>世界各地程序员协作开发</a:t>
            </a:r>
            <a:endParaRPr lang="en-US" altLang="zh-CN"/>
          </a:p>
          <a:p>
            <a:r>
              <a:rPr lang="zh-CN" altLang="en-US"/>
              <a:t>代码开源</a:t>
            </a:r>
            <a:endParaRPr lang="en-US" altLang="zh-CN"/>
          </a:p>
          <a:p>
            <a:r>
              <a:rPr lang="zh-CN" altLang="en-US"/>
              <a:t>多个发行版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Red Hat</a:t>
            </a:r>
            <a:r>
              <a:rPr lang="zh-CN" altLang="en-US"/>
              <a:t> </a:t>
            </a:r>
            <a:r>
              <a:rPr lang="en-US" altLang="zh-CN"/>
              <a:t>Linux – </a:t>
            </a:r>
            <a:r>
              <a:rPr lang="zh-CN" altLang="en-US"/>
              <a:t>最流行的服务器发行版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1994.10, Marc Ewing, Red Hat Linux distribution</a:t>
            </a:r>
            <a:endParaRPr lang="en-US" altLang="zh-CN"/>
          </a:p>
          <a:p>
            <a:r>
              <a:rPr lang="en-US" altLang="zh-CN"/>
              <a:t>1995, Bob Young, Marc Ewing, Red Hat Software</a:t>
            </a:r>
            <a:endParaRPr lang="en-US" altLang="zh-CN"/>
          </a:p>
          <a:p>
            <a:r>
              <a:rPr lang="en-US" altLang="zh-CN"/>
              <a:t>2019.7.9, it became a subsidiary of IBM</a:t>
            </a:r>
            <a:endParaRPr lang="en-US" altLang="zh-CN"/>
          </a:p>
          <a:p>
            <a:r>
              <a:rPr lang="en-US" altLang="zh-CN"/>
              <a:t>Red Hat Enterprise Linux(RHEL)</a:t>
            </a:r>
            <a:r>
              <a:rPr lang="zh-CN" altLang="en-US"/>
              <a:t>为其商业版服务器</a:t>
            </a:r>
            <a:r>
              <a:rPr lang="en-US" altLang="zh-CN"/>
              <a:t>OS</a:t>
            </a:r>
            <a:endParaRPr lang="en-US" altLang="zh-CN"/>
          </a:p>
          <a:p>
            <a:r>
              <a:rPr lang="en-US" altLang="zh-CN"/>
              <a:t>Oracle Linux</a:t>
            </a:r>
            <a:r>
              <a:rPr lang="zh-CN" altLang="en-US"/>
              <a:t>是</a:t>
            </a:r>
            <a:r>
              <a:rPr lang="en-US" altLang="zh-CN"/>
              <a:t>RHEL</a:t>
            </a:r>
            <a:r>
              <a:rPr lang="zh-CN" altLang="en-US"/>
              <a:t>的克隆，可由</a:t>
            </a:r>
            <a:r>
              <a:rPr lang="en-US" altLang="zh-CN"/>
              <a:t>yum.oracle.com</a:t>
            </a:r>
            <a:r>
              <a:rPr lang="zh-CN" altLang="en-US"/>
              <a:t>下载其安装包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数据库应用的场合及典型产品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购物</a:t>
            </a:r>
            <a:endParaRPr lang="en-US" altLang="zh-CN" dirty="0"/>
          </a:p>
          <a:p>
            <a:pPr lvl="1"/>
            <a:r>
              <a:rPr lang="zh-CN" altLang="en-US" dirty="0"/>
              <a:t>淘宝</a:t>
            </a:r>
            <a:endParaRPr lang="en-US" altLang="zh-CN" dirty="0"/>
          </a:p>
          <a:p>
            <a:pPr lvl="1"/>
            <a:r>
              <a:rPr lang="zh-CN" altLang="en-US" dirty="0"/>
              <a:t>京东</a:t>
            </a:r>
            <a:endParaRPr lang="en-US" altLang="zh-CN" dirty="0"/>
          </a:p>
          <a:p>
            <a:pPr lvl="1"/>
            <a:r>
              <a:rPr lang="en-US" altLang="zh-CN" dirty="0"/>
              <a:t>amazon</a:t>
            </a:r>
            <a:endParaRPr lang="en-US" altLang="zh-CN" dirty="0"/>
          </a:p>
          <a:p>
            <a:r>
              <a:rPr lang="zh-CN" altLang="en-US" dirty="0"/>
              <a:t>旅行</a:t>
            </a:r>
            <a:endParaRPr lang="en-US" altLang="zh-CN" dirty="0"/>
          </a:p>
          <a:p>
            <a:pPr lvl="1"/>
            <a:r>
              <a:rPr lang="zh-CN" altLang="en-US" dirty="0"/>
              <a:t>去哪儿</a:t>
            </a:r>
            <a:endParaRPr lang="en-US" altLang="zh-CN" dirty="0"/>
          </a:p>
          <a:p>
            <a:pPr lvl="1"/>
            <a:r>
              <a:rPr lang="zh-CN" altLang="en-US" dirty="0"/>
              <a:t>携程</a:t>
            </a:r>
            <a:endParaRPr lang="en-US" altLang="zh-CN" dirty="0"/>
          </a:p>
          <a:p>
            <a:pPr lvl="1"/>
            <a:r>
              <a:rPr lang="zh-CN" altLang="en-US" dirty="0"/>
              <a:t>铁路售票</a:t>
            </a:r>
            <a:endParaRPr lang="en-US" altLang="zh-CN" dirty="0"/>
          </a:p>
          <a:p>
            <a:r>
              <a:rPr lang="zh-CN" altLang="en-US" dirty="0"/>
              <a:t>金融</a:t>
            </a:r>
            <a:endParaRPr lang="en-US" altLang="zh-CN" dirty="0"/>
          </a:p>
          <a:p>
            <a:pPr lvl="1"/>
            <a:r>
              <a:rPr lang="zh-CN" altLang="en-US" dirty="0"/>
              <a:t>银行</a:t>
            </a:r>
            <a:endParaRPr lang="en-US" altLang="zh-CN" dirty="0"/>
          </a:p>
          <a:p>
            <a:pPr lvl="1"/>
            <a:r>
              <a:rPr lang="zh-CN" altLang="en-US" dirty="0"/>
              <a:t>证券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个基本术语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数据库</a:t>
            </a:r>
            <a:endParaRPr lang="en-US" altLang="zh-CN" dirty="0"/>
          </a:p>
          <a:p>
            <a:pPr lvl="1"/>
            <a:r>
              <a:rPr lang="zh-CN" altLang="en-US" dirty="0"/>
              <a:t>存于计算机内、有组织、有结构、可共享的数据</a:t>
            </a:r>
            <a:r>
              <a:rPr lang="zh-CN" altLang="en-US"/>
              <a:t>集合。</a:t>
            </a:r>
            <a:endParaRPr lang="en-US" altLang="zh-CN"/>
          </a:p>
          <a:p>
            <a:r>
              <a:rPr lang="en-US" altLang="zh-CN"/>
              <a:t>DBMS</a:t>
            </a:r>
            <a:endParaRPr lang="en-US" altLang="zh-CN" dirty="0"/>
          </a:p>
          <a:p>
            <a:pPr lvl="1"/>
            <a:r>
              <a:rPr lang="zh-CN" altLang="en-US" dirty="0"/>
              <a:t>创建及管理数据库的</a:t>
            </a:r>
            <a:r>
              <a:rPr lang="zh-CN" altLang="en-US"/>
              <a:t>一类系统软件，如</a:t>
            </a:r>
            <a:r>
              <a:rPr lang="en-US" altLang="zh-CN"/>
              <a:t>Oracle</a:t>
            </a:r>
            <a:r>
              <a:rPr lang="zh-CN" altLang="en-US"/>
              <a:t>，</a:t>
            </a:r>
            <a:r>
              <a:rPr lang="en-US" altLang="zh-CN"/>
              <a:t>MySQL</a:t>
            </a:r>
            <a:r>
              <a:rPr lang="zh-CN" altLang="en-US"/>
              <a:t>，</a:t>
            </a:r>
            <a:r>
              <a:rPr lang="en-US" altLang="zh-CN"/>
              <a:t>SQL Server</a:t>
            </a:r>
            <a:r>
              <a:rPr lang="zh-CN" altLang="en-US"/>
              <a:t>。</a:t>
            </a:r>
            <a:endParaRPr lang="en-US" altLang="zh-CN" dirty="0"/>
          </a:p>
          <a:p>
            <a:r>
              <a:rPr lang="zh-CN" altLang="en-US"/>
              <a:t>数据库</a:t>
            </a:r>
            <a:r>
              <a:rPr lang="zh-CN" altLang="en-US" dirty="0"/>
              <a:t>应用系统</a:t>
            </a:r>
            <a:endParaRPr lang="en-US" altLang="zh-CN" dirty="0"/>
          </a:p>
          <a:p>
            <a:pPr lvl="1"/>
            <a:r>
              <a:rPr lang="zh-CN" altLang="en-US" dirty="0"/>
              <a:t>引入了数据库、服务于特定功能的计算机应用系统。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数据库应用系统的构成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硬件</a:t>
            </a:r>
            <a:endParaRPr lang="en-US" altLang="zh-CN" dirty="0"/>
          </a:p>
          <a:p>
            <a:pPr lvl="1"/>
            <a:r>
              <a:rPr lang="zh-CN" altLang="en-US" dirty="0"/>
              <a:t>服务器：专用计算机，配置高端</a:t>
            </a:r>
            <a:r>
              <a:rPr lang="en-US" altLang="zh-CN" dirty="0"/>
              <a:t>CPU</a:t>
            </a:r>
            <a:r>
              <a:rPr lang="zh-CN" altLang="en-US" dirty="0"/>
              <a:t>、内存条</a:t>
            </a:r>
            <a:r>
              <a:rPr lang="zh-CN" altLang="en-US"/>
              <a:t>、磁盘</a:t>
            </a:r>
            <a:r>
              <a:rPr lang="en-US" altLang="zh-CN"/>
              <a:t>(</a:t>
            </a:r>
            <a:r>
              <a:rPr lang="zh-CN" altLang="en-US"/>
              <a:t>如果使用云， 可以不考虑这些</a:t>
            </a:r>
            <a:r>
              <a:rPr lang="en-US" altLang="zh-CN"/>
              <a:t>)</a:t>
            </a:r>
            <a:endParaRPr lang="en-US" altLang="zh-CN" dirty="0"/>
          </a:p>
          <a:p>
            <a:pPr lvl="1"/>
            <a:r>
              <a:rPr lang="zh-CN" altLang="en-US" dirty="0"/>
              <a:t>客户端：</a:t>
            </a:r>
            <a:r>
              <a:rPr lang="en-US" altLang="zh-CN" dirty="0"/>
              <a:t>PC</a:t>
            </a:r>
            <a:r>
              <a:rPr lang="zh-CN" altLang="en-US" dirty="0"/>
              <a:t>机，手机</a:t>
            </a:r>
            <a:endParaRPr lang="en-US" altLang="zh-CN" dirty="0"/>
          </a:p>
          <a:p>
            <a:r>
              <a:rPr lang="zh-CN" altLang="en-US" dirty="0"/>
              <a:t>软件</a:t>
            </a:r>
            <a:endParaRPr lang="en-US" altLang="zh-CN" dirty="0"/>
          </a:p>
          <a:p>
            <a:pPr lvl="1"/>
            <a:r>
              <a:rPr lang="zh-CN" altLang="en-US" dirty="0"/>
              <a:t>操作系统：</a:t>
            </a:r>
            <a:r>
              <a:rPr lang="en-US" altLang="zh-CN" dirty="0"/>
              <a:t>Unix</a:t>
            </a:r>
            <a:r>
              <a:rPr lang="zh-CN" altLang="en-US" dirty="0"/>
              <a:t>，</a:t>
            </a:r>
            <a:r>
              <a:rPr lang="en-US" altLang="zh-CN" dirty="0"/>
              <a:t>Linux</a:t>
            </a:r>
            <a:r>
              <a:rPr lang="zh-CN" altLang="en-US" dirty="0"/>
              <a:t>，</a:t>
            </a:r>
            <a:r>
              <a:rPr lang="en-US" altLang="zh-CN" dirty="0"/>
              <a:t>Windows</a:t>
            </a:r>
            <a:endParaRPr lang="en-US" altLang="zh-CN" dirty="0"/>
          </a:p>
          <a:p>
            <a:pPr lvl="1"/>
            <a:r>
              <a:rPr lang="en-US" altLang="zh-CN" dirty="0"/>
              <a:t>DBMS</a:t>
            </a:r>
            <a:r>
              <a:rPr lang="zh-CN" altLang="en-US" dirty="0"/>
              <a:t>：</a:t>
            </a:r>
            <a:r>
              <a:rPr lang="en-US" altLang="zh-CN" dirty="0"/>
              <a:t>Oracle</a:t>
            </a:r>
            <a:r>
              <a:rPr lang="zh-CN" altLang="en-US" dirty="0"/>
              <a:t>，</a:t>
            </a:r>
            <a:r>
              <a:rPr lang="en-US" altLang="zh-CN" dirty="0"/>
              <a:t>DB2</a:t>
            </a:r>
            <a:r>
              <a:rPr lang="zh-CN" altLang="en-US" dirty="0"/>
              <a:t>，</a:t>
            </a:r>
            <a:r>
              <a:rPr lang="en-US" altLang="zh-CN" dirty="0"/>
              <a:t>SQL </a:t>
            </a:r>
            <a:r>
              <a:rPr lang="en-US" altLang="zh-CN"/>
              <a:t>Server</a:t>
            </a:r>
            <a:r>
              <a:rPr lang="zh-CN" altLang="en-US"/>
              <a:t>，</a:t>
            </a:r>
            <a:r>
              <a:rPr lang="en-US" altLang="zh-CN"/>
              <a:t>MySQL, PostgreSQL</a:t>
            </a:r>
            <a:endParaRPr lang="en-US" altLang="zh-CN" dirty="0"/>
          </a:p>
          <a:p>
            <a:pPr lvl="1"/>
            <a:r>
              <a:rPr lang="zh-CN" altLang="en-US"/>
              <a:t>客户端软件</a:t>
            </a:r>
            <a:endParaRPr lang="en-US" altLang="zh-CN" dirty="0"/>
          </a:p>
          <a:p>
            <a:r>
              <a:rPr lang="zh-CN" altLang="en-US" dirty="0"/>
              <a:t>人员</a:t>
            </a:r>
            <a:endParaRPr lang="en-US" altLang="zh-CN" dirty="0"/>
          </a:p>
          <a:p>
            <a:pPr lvl="1"/>
            <a:r>
              <a:rPr lang="zh-CN" altLang="en-US" dirty="0"/>
              <a:t>系统分析人员，数据库设计人员，应用程序开发人员</a:t>
            </a:r>
            <a:endParaRPr lang="en-US" altLang="zh-CN" dirty="0"/>
          </a:p>
          <a:p>
            <a:pPr lvl="1"/>
            <a:r>
              <a:rPr lang="zh-CN" altLang="en-US" dirty="0"/>
              <a:t>数据库管理员</a:t>
            </a:r>
            <a:endParaRPr lang="en-US" altLang="zh-CN" dirty="0"/>
          </a:p>
          <a:p>
            <a:pPr lvl="1"/>
            <a:r>
              <a:rPr lang="zh-CN" altLang="en-US" dirty="0"/>
              <a:t>终端用户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6edc3272-5936-41ce-b297-14162bc96b85"/>
  <p:tag name="COMMONDATA" val="eyJoZGlkIjoiYjhkYWFkNjRiMGJlYWQ4NGUwOGFiYTFmNzAxNWIwOTcifQ==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FFFF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4483</Words>
  <Application>WPS 演示</Application>
  <PresentationFormat>宽屏</PresentationFormat>
  <Paragraphs>296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Century Gothic</vt:lpstr>
      <vt:lpstr>幼圆</vt:lpstr>
      <vt:lpstr>Consolas</vt:lpstr>
      <vt:lpstr>华文琥珀</vt:lpstr>
      <vt:lpstr>微软雅黑</vt:lpstr>
      <vt:lpstr>Arial Unicode MS</vt:lpstr>
      <vt:lpstr>楷体</vt:lpstr>
      <vt:lpstr>Office 主题​​</vt:lpstr>
      <vt:lpstr>1</vt:lpstr>
      <vt:lpstr>课程简介</vt:lpstr>
      <vt:lpstr>课程教材</vt:lpstr>
      <vt:lpstr>考核方法</vt:lpstr>
      <vt:lpstr>Linux简介</vt:lpstr>
      <vt:lpstr>Red Hat Linux – 最流行的服务器发行版</vt:lpstr>
      <vt:lpstr>数据库应用的场合及典型产品</vt:lpstr>
      <vt:lpstr>3个基本术语</vt:lpstr>
      <vt:lpstr>数据库应用系统的构成</vt:lpstr>
      <vt:lpstr>软件环境</vt:lpstr>
      <vt:lpstr>安装VMware Wrokstation pro 17.0</vt:lpstr>
      <vt:lpstr>ssh远程管理软件(选择其一即可)</vt:lpstr>
      <vt:lpstr>下载Oracle Linux 8/9</vt:lpstr>
      <vt:lpstr>启动VMware Workstation-创建新的虚拟机</vt:lpstr>
      <vt:lpstr>选择“典型”(图示为VMware 16.1.0)</vt:lpstr>
      <vt:lpstr>找到已下载的Oracle Linux的ISO文件(图示为8.4)</vt:lpstr>
      <vt:lpstr>设置虚拟机名称和存放位置</vt:lpstr>
      <vt:lpstr>设置磁盘</vt:lpstr>
      <vt:lpstr>虚拟机设置完毕</vt:lpstr>
      <vt:lpstr>重启虚拟机开始安装Oracle Linux</vt:lpstr>
      <vt:lpstr>选择安装过程使用的语言</vt:lpstr>
      <vt:lpstr>设置Oracle Linux功能</vt:lpstr>
      <vt:lpstr>设置Oracle Linux功能</vt:lpstr>
      <vt:lpstr>以root登录，执行hostname -I查询IP</vt:lpstr>
      <vt:lpstr>配置root用户shell提示符(此步骤可选)</vt:lpstr>
      <vt:lpstr>yum与dnf简介</vt:lpstr>
      <vt:lpstr>安装MySQL(Oracle 8)</vt:lpstr>
      <vt:lpstr>安装MySQL(Oracle Linux 9)</vt:lpstr>
      <vt:lpstr>卸载升级MySQL</vt:lpstr>
      <vt:lpstr>启动/关闭MySQL服务器</vt:lpstr>
      <vt:lpstr>设置MySQL服务自动启动</vt:lpstr>
      <vt:lpstr>确认root帐号临时密码</vt:lpstr>
      <vt:lpstr>连接MySQL服务器</vt:lpstr>
      <vt:lpstr>简单信息查询</vt:lpstr>
      <vt:lpstr>基本操作</vt:lpstr>
      <vt:lpstr>忘记root密码后的重置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786</cp:revision>
  <dcterms:created xsi:type="dcterms:W3CDTF">2015-08-21T10:03:00Z</dcterms:created>
  <dcterms:modified xsi:type="dcterms:W3CDTF">2024-10-08T23:55:24Z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38A3B088ED164D8DACA7D1BF491024AD_12</vt:lpwstr>
  </property>
  <property fmtid="{D5CDD505-2E9C-101B-9397-08002B2CF9AE}" pid="3" name="KSOProductBuildVer">
    <vt:lpwstr>2052-11.8.2.12118</vt:lpwstr>
  </property>
</Properties>
</file>